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85" r:id="rId5"/>
    <p:sldId id="402" r:id="rId6"/>
    <p:sldId id="386" r:id="rId7"/>
    <p:sldId id="387" r:id="rId8"/>
    <p:sldId id="389" r:id="rId9"/>
    <p:sldId id="411" r:id="rId10"/>
    <p:sldId id="403" r:id="rId11"/>
    <p:sldId id="404" r:id="rId12"/>
    <p:sldId id="405" r:id="rId13"/>
    <p:sldId id="406" r:id="rId14"/>
    <p:sldId id="412" r:id="rId15"/>
    <p:sldId id="407" r:id="rId16"/>
    <p:sldId id="388" r:id="rId17"/>
    <p:sldId id="258" r:id="rId18"/>
    <p:sldId id="408" r:id="rId19"/>
    <p:sldId id="261" r:id="rId20"/>
    <p:sldId id="392" r:id="rId21"/>
    <p:sldId id="409" r:id="rId22"/>
    <p:sldId id="410" r:id="rId23"/>
    <p:sldId id="396" r:id="rId24"/>
    <p:sldId id="400" r:id="rId25"/>
    <p:sldId id="401" r:id="rId26"/>
    <p:sldId id="399" r:id="rId27"/>
    <p:sldId id="39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0AE7A-0F29-44AE-ABF8-838F1A8FD24A}" v="69" dt="2020-10-04T19:52:10.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197" autoAdjust="0"/>
    <p:restoredTop sz="94660"/>
  </p:normalViewPr>
  <p:slideViewPr>
    <p:cSldViewPr snapToGrid="0">
      <p:cViewPr varScale="1">
        <p:scale>
          <a:sx n="33" d="100"/>
          <a:sy n="33" d="100"/>
        </p:scale>
        <p:origin x="66" y="1122"/>
      </p:cViewPr>
      <p:guideLst/>
    </p:cSldViewPr>
  </p:slideViewPr>
  <p:notesTextViewPr>
    <p:cViewPr>
      <p:scale>
        <a:sx n="1" d="1"/>
        <a:sy n="1" d="1"/>
      </p:scale>
      <p:origin x="0" y="0"/>
    </p:cViewPr>
  </p:notesTextViewPr>
  <p:sorterViewPr>
    <p:cViewPr>
      <p:scale>
        <a:sx n="100" d="100"/>
        <a:sy n="100" d="100"/>
      </p:scale>
      <p:origin x="0" y="-24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28803"/>
            <a:ext cx="10363200" cy="1470025"/>
          </a:xfrm>
        </p:spPr>
        <p:txBody>
          <a:bodyPr>
            <a:normAutofit/>
          </a:bodyPr>
          <a:lstStyle>
            <a:lvl1pPr>
              <a:defRPr sz="4800">
                <a:latin typeface="+mn-lt"/>
              </a:defRPr>
            </a:lvl1pPr>
          </a:lstStyle>
          <a:p>
            <a:r>
              <a:rPr lang="en-US" dirty="0"/>
              <a:t>Click to edit Master title style</a:t>
            </a:r>
          </a:p>
        </p:txBody>
      </p:sp>
      <p:sp>
        <p:nvSpPr>
          <p:cNvPr id="3" name="Subtitle 2"/>
          <p:cNvSpPr>
            <a:spLocks noGrp="1"/>
          </p:cNvSpPr>
          <p:nvPr>
            <p:ph type="subTitle" idx="1"/>
          </p:nvPr>
        </p:nvSpPr>
        <p:spPr>
          <a:xfrm>
            <a:off x="1828800" y="3584575"/>
            <a:ext cx="8534400" cy="1752600"/>
          </a:xfrm>
        </p:spPr>
        <p:txBody>
          <a:bodyPr>
            <a:normAutofit/>
          </a:bodyPr>
          <a:lstStyle>
            <a:lvl1pPr marL="0" indent="0" algn="ctr">
              <a:buNone/>
              <a:defRPr sz="3200">
                <a:solidFill>
                  <a:srgbClr val="6D6E7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6B47DC-AA8E-4B5B-9A38-5BA7E6C8498D}" type="datetime1">
              <a:rPr lang="en-US" smtClean="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58507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8CE82-FDB5-4B43-8DF0-FA5865067B5F}" type="datetime1">
              <a:rPr lang="en-US" smtClean="0"/>
              <a:pPr/>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72373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990600"/>
            <a:ext cx="4011084" cy="1066800"/>
          </a:xfrm>
        </p:spPr>
        <p:txBody>
          <a:bodyPr anchor="b">
            <a:normAutofit/>
          </a:bodyPr>
          <a:lstStyle>
            <a:lvl1pPr algn="l">
              <a:defRPr sz="2400" b="1">
                <a:latin typeface="+mj-lt"/>
              </a:defRPr>
            </a:lvl1pPr>
          </a:lstStyle>
          <a:p>
            <a:r>
              <a:rPr lang="en-US" dirty="0"/>
              <a:t>Click to edit Master title style</a:t>
            </a:r>
          </a:p>
        </p:txBody>
      </p:sp>
      <p:sp>
        <p:nvSpPr>
          <p:cNvPr id="3" name="Content Placeholder 2"/>
          <p:cNvSpPr>
            <a:spLocks noGrp="1"/>
          </p:cNvSpPr>
          <p:nvPr>
            <p:ph idx="1"/>
          </p:nvPr>
        </p:nvSpPr>
        <p:spPr>
          <a:xfrm>
            <a:off x="4766735" y="990603"/>
            <a:ext cx="6815668" cy="5135563"/>
          </a:xfrm>
        </p:spPr>
        <p:txBody>
          <a:bodyPr>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2057403"/>
            <a:ext cx="4011084" cy="4068763"/>
          </a:xfrm>
        </p:spPr>
        <p:txBody>
          <a:bodyPr/>
          <a:lstStyle>
            <a:lvl1pPr marL="0" indent="0">
              <a:buNone/>
              <a:defRPr sz="16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1E7B420-2EDC-4721-AFDF-863C987EE663}" type="datetime1">
              <a:rPr lang="en-US" smtClean="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143190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normAutofit/>
          </a:bodyPr>
          <a:lstStyle>
            <a:lvl1pPr algn="l">
              <a:defRPr sz="2400" b="1">
                <a:latin typeface="+mj-lt"/>
              </a:defRPr>
            </a:lvl1pPr>
          </a:lstStyle>
          <a:p>
            <a:r>
              <a:rPr lang="en-US"/>
              <a:t>Click to edit Master title style</a:t>
            </a:r>
          </a:p>
        </p:txBody>
      </p:sp>
      <p:sp>
        <p:nvSpPr>
          <p:cNvPr id="3" name="Picture Placeholder 2"/>
          <p:cNvSpPr>
            <a:spLocks noGrp="1"/>
          </p:cNvSpPr>
          <p:nvPr>
            <p:ph type="pic" idx="1"/>
          </p:nvPr>
        </p:nvSpPr>
        <p:spPr>
          <a:xfrm>
            <a:off x="2389717" y="990600"/>
            <a:ext cx="7315200" cy="3736975"/>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9"/>
            <a:ext cx="7315200" cy="804862"/>
          </a:xfrm>
        </p:spPr>
        <p:txBody>
          <a:bodyPr>
            <a:normAutofit/>
          </a:bodyPr>
          <a:lstStyle>
            <a:lvl1pPr marL="0" indent="0">
              <a:buNone/>
              <a:defRPr sz="16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1BA350-6BF8-49E7-8665-D5E0CBDAF175}" type="datetime1">
              <a:rPr lang="en-US" smtClean="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517345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81FEA8-6584-4103-8FAC-D11375F541B7}" type="datetime1">
              <a:rPr lang="en-US" smtClean="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900978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90603"/>
            <a:ext cx="2743200" cy="5135563"/>
          </a:xfrm>
        </p:spPr>
        <p:txBody>
          <a:bodyPr vert="eaVert">
            <a:normAutofit/>
          </a:bodyPr>
          <a:lstStyle>
            <a:lvl1pPr>
              <a:defRPr sz="4400">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609600" y="990603"/>
            <a:ext cx="8026400" cy="5135563"/>
          </a:xfrm>
        </p:spPr>
        <p:txBody>
          <a:bodyPr vert="eaVert">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DAE24A2-3646-4DBA-BC71-2E6B19C8E45B}" type="datetime1">
              <a:rPr lang="en-US" smtClean="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76939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812800" y="1447800"/>
            <a:ext cx="10566400" cy="4114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0" y="1828803"/>
            <a:ext cx="10363200" cy="1470025"/>
          </a:xfrm>
        </p:spPr>
        <p:txBody>
          <a:bodyPr>
            <a:normAutofit/>
          </a:bodyPr>
          <a:lstStyle>
            <a:lvl1pPr>
              <a:defRPr sz="4800">
                <a:latin typeface="+mn-lt"/>
              </a:defRPr>
            </a:lvl1pPr>
          </a:lstStyle>
          <a:p>
            <a:r>
              <a:rPr lang="en-US" dirty="0"/>
              <a:t>Click to edit Master title style</a:t>
            </a:r>
          </a:p>
        </p:txBody>
      </p:sp>
      <p:sp>
        <p:nvSpPr>
          <p:cNvPr id="3" name="Subtitle 2"/>
          <p:cNvSpPr>
            <a:spLocks noGrp="1"/>
          </p:cNvSpPr>
          <p:nvPr>
            <p:ph type="subTitle" idx="1"/>
          </p:nvPr>
        </p:nvSpPr>
        <p:spPr>
          <a:xfrm>
            <a:off x="1828800" y="3584575"/>
            <a:ext cx="8534400" cy="1752600"/>
          </a:xfrm>
        </p:spPr>
        <p:txBody>
          <a:bodyPr>
            <a:normAutofit/>
          </a:bodyPr>
          <a:lstStyle>
            <a:lvl1pPr marL="0" indent="0" algn="ctr">
              <a:buNone/>
              <a:defRPr sz="3200">
                <a:solidFill>
                  <a:srgbClr val="6D6E7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66EB0B-9A1D-4E72-8030-087D6CCDC999}" type="datetime1">
              <a:rPr lang="en-US" smtClean="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191686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457200"/>
          </a:xfrm>
        </p:spPr>
        <p:txBody>
          <a:bodyPr>
            <a:noAutofit/>
          </a:bodyPr>
          <a:lstStyle>
            <a:lvl1pPr algn="l">
              <a:defRPr sz="2800" b="0">
                <a:latin typeface="Akzidenz-Grotesk Std Med" pitchFamily="2" charset="0"/>
              </a:defRPr>
            </a:lvl1pPr>
          </a:lstStyle>
          <a:p>
            <a:r>
              <a:rPr lang="en-US" dirty="0"/>
              <a:t>Click to edit Master title style</a:t>
            </a:r>
          </a:p>
        </p:txBody>
      </p:sp>
      <p:sp>
        <p:nvSpPr>
          <p:cNvPr id="3" name="Content Placeholder 2"/>
          <p:cNvSpPr>
            <a:spLocks noGrp="1"/>
          </p:cNvSpPr>
          <p:nvPr>
            <p:ph idx="1"/>
          </p:nvPr>
        </p:nvSpPr>
        <p:spPr>
          <a:xfrm>
            <a:off x="609600" y="1828803"/>
            <a:ext cx="10972800" cy="4297363"/>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ABA0732-5557-41E3-B353-A1D429476728}" type="datetime1">
              <a:rPr lang="en-US" smtClean="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53821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Autofit/>
          </a:bodyPr>
          <a:lstStyle>
            <a:lvl1pPr algn="l">
              <a:defRPr sz="4400" b="1" cap="all">
                <a:latin typeface="+mj-lt"/>
              </a:defRPr>
            </a:lvl1pPr>
          </a:lstStyle>
          <a:p>
            <a:r>
              <a:rPr lang="en-US" dirty="0"/>
              <a:t>Click to edit Master title style</a:t>
            </a:r>
          </a:p>
        </p:txBody>
      </p:sp>
      <p:sp>
        <p:nvSpPr>
          <p:cNvPr id="3" name="Text Placeholder 2"/>
          <p:cNvSpPr>
            <a:spLocks noGrp="1"/>
          </p:cNvSpPr>
          <p:nvPr>
            <p:ph type="body" idx="1"/>
          </p:nvPr>
        </p:nvSpPr>
        <p:spPr>
          <a:xfrm>
            <a:off x="963084" y="2906716"/>
            <a:ext cx="10363200" cy="1500187"/>
          </a:xfrm>
        </p:spPr>
        <p:txBody>
          <a:bodyPr anchor="b">
            <a:normAutofit/>
          </a:bodyPr>
          <a:lstStyle>
            <a:lvl1pPr marL="0" indent="0">
              <a:buNone/>
              <a:defRPr sz="2400">
                <a:solidFill>
                  <a:srgbClr val="6D6E7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BC6F9C1-FB4C-41B6-9AAD-274EA02DA4F0}" type="datetime1">
              <a:rPr lang="en-US" smtClean="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06373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10972800" cy="1143000"/>
          </a:xfrm>
        </p:spPr>
        <p:txBody>
          <a:bodyPr>
            <a:normAutofit/>
          </a:bodyPr>
          <a:lstStyle>
            <a:lvl1pPr>
              <a:defRPr sz="4400">
                <a:latin typeface="+mn-lt"/>
              </a:defRPr>
            </a:lvl1pPr>
          </a:lstStyle>
          <a:p>
            <a:r>
              <a:rPr lang="en-US"/>
              <a:t>Click to edit Master title style</a:t>
            </a:r>
          </a:p>
        </p:txBody>
      </p:sp>
      <p:sp>
        <p:nvSpPr>
          <p:cNvPr id="3" name="Content Placeholder 2"/>
          <p:cNvSpPr>
            <a:spLocks noGrp="1"/>
          </p:cNvSpPr>
          <p:nvPr>
            <p:ph sz="half" idx="1"/>
          </p:nvPr>
        </p:nvSpPr>
        <p:spPr>
          <a:xfrm>
            <a:off x="609600" y="2209802"/>
            <a:ext cx="53848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209802"/>
            <a:ext cx="53848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CF2ED93-081F-47DE-9103-34CA39281B65}" type="datetime1">
              <a:rPr lang="en-US" smtClean="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82763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10972800" cy="1143000"/>
          </a:xfrm>
        </p:spPr>
        <p:txBody>
          <a:bodyPr>
            <a:normAutofit/>
          </a:bodyPr>
          <a:lstStyle>
            <a:lvl1pPr>
              <a:defRPr sz="4400">
                <a:latin typeface="+mn-lt"/>
              </a:defRPr>
            </a:lvl1pPr>
          </a:lstStyle>
          <a:p>
            <a:r>
              <a:rPr lang="en-US"/>
              <a:t>Click to edit Master title style</a:t>
            </a:r>
          </a:p>
        </p:txBody>
      </p:sp>
      <p:sp>
        <p:nvSpPr>
          <p:cNvPr id="3" name="Text Placeholder 2"/>
          <p:cNvSpPr>
            <a:spLocks noGrp="1"/>
          </p:cNvSpPr>
          <p:nvPr>
            <p:ph type="body" idx="1"/>
          </p:nvPr>
        </p:nvSpPr>
        <p:spPr>
          <a:xfrm>
            <a:off x="609603" y="2209800"/>
            <a:ext cx="5386917" cy="685800"/>
          </a:xfrm>
        </p:spPr>
        <p:txBody>
          <a:bodyPr anchor="b">
            <a:noAutofit/>
          </a:bodyPr>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3" y="2895601"/>
            <a:ext cx="5386917" cy="3230562"/>
          </a:xfrm>
        </p:spPr>
        <p:txBody>
          <a:bodyPr>
            <a:normAutofit/>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0" y="2209800"/>
            <a:ext cx="5389033" cy="685800"/>
          </a:xfrm>
        </p:spPr>
        <p:txBody>
          <a:bodyPr anchor="b">
            <a:noAutofit/>
          </a:bodyPr>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70" y="2895601"/>
            <a:ext cx="5389033" cy="3230562"/>
          </a:xfrm>
        </p:spPr>
        <p:txBody>
          <a:bodyPr>
            <a:normAutofit/>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A8C08D-C999-4A84-97AD-43F82BA2BADA}" type="datetime1">
              <a:rPr lang="en-US" smtClean="0"/>
              <a:pPr/>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96529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mn-lt"/>
              </a:defRPr>
            </a:lvl1pPr>
          </a:lstStyle>
          <a:p>
            <a:r>
              <a:rPr lang="en-US"/>
              <a:t>Click to edit Master title style</a:t>
            </a:r>
          </a:p>
        </p:txBody>
      </p:sp>
      <p:sp>
        <p:nvSpPr>
          <p:cNvPr id="3" name="Date Placeholder 2"/>
          <p:cNvSpPr>
            <a:spLocks noGrp="1"/>
          </p:cNvSpPr>
          <p:nvPr>
            <p:ph type="dt" sz="half" idx="10"/>
          </p:nvPr>
        </p:nvSpPr>
        <p:spPr/>
        <p:txBody>
          <a:bodyPr/>
          <a:lstStyle/>
          <a:p>
            <a:fld id="{87B6283C-EA21-4446-8AE8-D6C3CC154DB6}" type="datetime1">
              <a:rPr lang="en-US" smtClean="0"/>
              <a:pPr/>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235154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Uni t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p>
            <a:fld id="{FAD50094-CEC8-4EFD-A6FE-76C88865DB0A}" type="datetime1">
              <a:rPr lang="en-US" smtClean="0"/>
              <a:pPr/>
              <a:t>10/7/2020</a:t>
            </a:fld>
            <a:endParaRPr lang="en-US" dirty="0"/>
          </a:p>
        </p:txBody>
      </p:sp>
      <p:sp>
        <p:nvSpPr>
          <p:cNvPr id="4" name="Slide Number Placeholder 3"/>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158289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Uni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3B9CA-790A-438D-8FC1-A6F349DFAFFA}" type="datetime1">
              <a:rPr lang="en-US" smtClean="0"/>
              <a:pPr/>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37434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r="-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9906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2209802"/>
            <a:ext cx="10972800" cy="3916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bg1"/>
                </a:solidFill>
                <a:latin typeface="Verdana" pitchFamily="34" charset="0"/>
                <a:ea typeface="Verdana" pitchFamily="34" charset="0"/>
                <a:cs typeface="Verdana" pitchFamily="34" charset="0"/>
              </a:defRPr>
            </a:lvl1pPr>
          </a:lstStyle>
          <a:p>
            <a:fld id="{CD3F8030-7606-40EF-9797-29050BAB4EDD}" type="datetime1">
              <a:rPr lang="en-US" smtClean="0"/>
              <a:pPr/>
              <a:t>10/7/2020</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bg1"/>
                </a:solidFill>
                <a:latin typeface="Verdana" pitchFamily="34" charset="0"/>
                <a:ea typeface="Verdana" pitchFamily="34" charset="0"/>
                <a:cs typeface="Verdana" pitchFamily="34" charset="0"/>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bg1"/>
                </a:solidFill>
                <a:latin typeface="Verdana" pitchFamily="34" charset="0"/>
                <a:ea typeface="Verdana" pitchFamily="34" charset="0"/>
                <a:cs typeface="Verdana" pitchFamily="34" charset="0"/>
              </a:defRPr>
            </a:lvl1pPr>
          </a:lstStyle>
          <a:p>
            <a:fld id="{40D68374-D3CE-43C2-A4C1-D0C5CE619EEF}" type="slidenum">
              <a:rPr lang="en-US" smtClean="0"/>
              <a:pPr/>
              <a:t>‹#›</a:t>
            </a:fld>
            <a:endParaRPr lang="en-US" dirty="0"/>
          </a:p>
        </p:txBody>
      </p:sp>
    </p:spTree>
    <p:extLst>
      <p:ext uri="{BB962C8B-B14F-4D97-AF65-F5344CB8AC3E}">
        <p14:creationId xmlns:p14="http://schemas.microsoft.com/office/powerpoint/2010/main" val="343840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n-lt"/>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mn-lt"/>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mn-lt"/>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sv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18" Type="http://schemas.openxmlformats.org/officeDocument/2006/relationships/image" Target="../media/image26.jpg"/><Relationship Id="rId3" Type="http://schemas.openxmlformats.org/officeDocument/2006/relationships/image" Target="../media/image11.svg"/><Relationship Id="rId21" Type="http://schemas.openxmlformats.org/officeDocument/2006/relationships/image" Target="../media/image29.png"/><Relationship Id="rId7" Type="http://schemas.openxmlformats.org/officeDocument/2006/relationships/image" Target="../media/image15.svg"/><Relationship Id="rId12" Type="http://schemas.openxmlformats.org/officeDocument/2006/relationships/image" Target="../media/image20.svg"/><Relationship Id="rId17" Type="http://schemas.openxmlformats.org/officeDocument/2006/relationships/image" Target="../media/image25.png"/><Relationship Id="rId2" Type="http://schemas.openxmlformats.org/officeDocument/2006/relationships/image" Target="../media/image10.png"/><Relationship Id="rId16" Type="http://schemas.openxmlformats.org/officeDocument/2006/relationships/image" Target="../media/image24.png"/><Relationship Id="rId20" Type="http://schemas.openxmlformats.org/officeDocument/2006/relationships/image" Target="../media/image28.svg"/><Relationship Id="rId1" Type="http://schemas.openxmlformats.org/officeDocument/2006/relationships/slideLayout" Target="../slideLayouts/slideLayout8.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5" Type="http://schemas.openxmlformats.org/officeDocument/2006/relationships/image" Target="../media/image23.svg"/><Relationship Id="rId10" Type="http://schemas.openxmlformats.org/officeDocument/2006/relationships/image" Target="../media/image18.png"/><Relationship Id="rId19" Type="http://schemas.openxmlformats.org/officeDocument/2006/relationships/image" Target="../media/image27.png"/><Relationship Id="rId4" Type="http://schemas.openxmlformats.org/officeDocument/2006/relationships/image" Target="../media/image12.png"/><Relationship Id="rId9" Type="http://schemas.openxmlformats.org/officeDocument/2006/relationships/image" Target="../media/image17.svg"/><Relationship Id="rId14" Type="http://schemas.openxmlformats.org/officeDocument/2006/relationships/image" Target="../media/image22.png"/><Relationship Id="rId22" Type="http://schemas.openxmlformats.org/officeDocument/2006/relationships/image" Target="../media/image30.sv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3.xml"/><Relationship Id="rId4" Type="http://schemas.openxmlformats.org/officeDocument/2006/relationships/image" Target="../media/image39.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mailto:Mary.CaseyLockyer@redcross.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DA1F-CF75-4957-B698-2B7D9D5E23B1}"/>
              </a:ext>
            </a:extLst>
          </p:cNvPr>
          <p:cNvSpPr>
            <a:spLocks noGrp="1"/>
          </p:cNvSpPr>
          <p:nvPr>
            <p:ph type="title"/>
          </p:nvPr>
        </p:nvSpPr>
        <p:spPr>
          <a:xfrm>
            <a:off x="609600" y="990600"/>
            <a:ext cx="10972800" cy="1143000"/>
          </a:xfrm>
        </p:spPr>
        <p:txBody>
          <a:bodyPr anchor="ctr">
            <a:normAutofit fontScale="90000"/>
          </a:bodyPr>
          <a:lstStyle/>
          <a:p>
            <a:pPr>
              <a:lnSpc>
                <a:spcPct val="90000"/>
              </a:lnSpc>
            </a:pPr>
            <a:r>
              <a:rPr lang="en-US" sz="3700" dirty="0"/>
              <a:t>American Red Cross Updates for the COVID-19 Environment </a:t>
            </a:r>
            <a:br>
              <a:rPr lang="en-US" sz="3700" dirty="0"/>
            </a:br>
            <a:endParaRPr lang="en-US" sz="3700" dirty="0"/>
          </a:p>
        </p:txBody>
      </p:sp>
      <p:sp>
        <p:nvSpPr>
          <p:cNvPr id="3" name="Subtitle 2">
            <a:extLst>
              <a:ext uri="{FF2B5EF4-FFF2-40B4-BE49-F238E27FC236}">
                <a16:creationId xmlns:a16="http://schemas.microsoft.com/office/drawing/2014/main" id="{3F18E34C-25CC-4770-9538-DDE3A76D47E7}"/>
              </a:ext>
            </a:extLst>
          </p:cNvPr>
          <p:cNvSpPr>
            <a:spLocks noGrp="1"/>
          </p:cNvSpPr>
          <p:nvPr>
            <p:ph sz="half" idx="1"/>
          </p:nvPr>
        </p:nvSpPr>
        <p:spPr>
          <a:xfrm>
            <a:off x="609600" y="2209802"/>
            <a:ext cx="5384800" cy="3916363"/>
          </a:xfrm>
        </p:spPr>
        <p:txBody>
          <a:bodyPr>
            <a:normAutofit/>
          </a:bodyPr>
          <a:lstStyle/>
          <a:p>
            <a:endParaRPr lang="en-US" dirty="0"/>
          </a:p>
          <a:p>
            <a:endParaRPr lang="en-US" dirty="0"/>
          </a:p>
          <a:p>
            <a:r>
              <a:rPr lang="en-US" dirty="0"/>
              <a:t>A review of the new doctrines, new processes, and a new virtual world.</a:t>
            </a:r>
          </a:p>
        </p:txBody>
      </p:sp>
      <p:pic>
        <p:nvPicPr>
          <p:cNvPr id="5" name="Picture 4" descr="Picture of personal protective equipment showing left to right faceshield , goggles, outline of person, N-95 mask gown gloves. ">
            <a:extLst>
              <a:ext uri="{FF2B5EF4-FFF2-40B4-BE49-F238E27FC236}">
                <a16:creationId xmlns:a16="http://schemas.microsoft.com/office/drawing/2014/main" id="{213A1D2A-3517-450E-AC7F-CB37E24C9F99}"/>
              </a:ext>
            </a:extLst>
          </p:cNvPr>
          <p:cNvPicPr>
            <a:picLocks noChangeAspect="1"/>
          </p:cNvPicPr>
          <p:nvPr/>
        </p:nvPicPr>
        <p:blipFill>
          <a:blip r:embed="rId2"/>
          <a:stretch>
            <a:fillRect/>
          </a:stretch>
        </p:blipFill>
        <p:spPr>
          <a:xfrm>
            <a:off x="6197602" y="2215993"/>
            <a:ext cx="5384800" cy="3903980"/>
          </a:xfrm>
          <a:prstGeom prst="rect">
            <a:avLst/>
          </a:prstGeom>
          <a:noFill/>
        </p:spPr>
      </p:pic>
      <p:sp>
        <p:nvSpPr>
          <p:cNvPr id="4" name="Slide Number Placeholder 3">
            <a:extLst>
              <a:ext uri="{FF2B5EF4-FFF2-40B4-BE49-F238E27FC236}">
                <a16:creationId xmlns:a16="http://schemas.microsoft.com/office/drawing/2014/main" id="{439D11A2-76B9-4919-94F7-F53AA9D8F1AF}"/>
              </a:ext>
            </a:extLst>
          </p:cNvPr>
          <p:cNvSpPr>
            <a:spLocks noGrp="1"/>
          </p:cNvSpPr>
          <p:nvPr>
            <p:ph type="sldNum" sz="quarter" idx="12"/>
          </p:nvPr>
        </p:nvSpPr>
        <p:spPr>
          <a:xfrm>
            <a:off x="8737600" y="6356353"/>
            <a:ext cx="2844800" cy="365125"/>
          </a:xfrm>
        </p:spPr>
        <p:txBody>
          <a:bodyPr anchor="ctr">
            <a:normAutofit/>
          </a:bodyPr>
          <a:lstStyle/>
          <a:p>
            <a:pPr>
              <a:spcAft>
                <a:spcPts val="600"/>
              </a:spcAft>
            </a:pPr>
            <a:fld id="{40D68374-D3CE-43C2-A4C1-D0C5CE619EEF}" type="slidenum">
              <a:rPr lang="en-US"/>
              <a:pPr>
                <a:spcAft>
                  <a:spcPts val="600"/>
                </a:spcAft>
              </a:pPr>
              <a:t>1</a:t>
            </a:fld>
            <a:endParaRPr lang="en-US" dirty="0"/>
          </a:p>
        </p:txBody>
      </p:sp>
    </p:spTree>
    <p:extLst>
      <p:ext uri="{BB962C8B-B14F-4D97-AF65-F5344CB8AC3E}">
        <p14:creationId xmlns:p14="http://schemas.microsoft.com/office/powerpoint/2010/main" val="339069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EE8458-1DD9-42E5-9C1D-C85D55BC9D69}"/>
              </a:ext>
            </a:extLst>
          </p:cNvPr>
          <p:cNvSpPr>
            <a:spLocks noGrp="1"/>
          </p:cNvSpPr>
          <p:nvPr>
            <p:ph type="title"/>
          </p:nvPr>
        </p:nvSpPr>
        <p:spPr/>
        <p:txBody>
          <a:bodyPr/>
          <a:lstStyle/>
          <a:p>
            <a:r>
              <a:rPr lang="en-US" dirty="0"/>
              <a:t>Lessons Learned Already I</a:t>
            </a:r>
          </a:p>
        </p:txBody>
      </p:sp>
      <p:sp>
        <p:nvSpPr>
          <p:cNvPr id="6" name="Content Placeholder 5">
            <a:extLst>
              <a:ext uri="{FF2B5EF4-FFF2-40B4-BE49-F238E27FC236}">
                <a16:creationId xmlns:a16="http://schemas.microsoft.com/office/drawing/2014/main" id="{60297682-C3F4-4F9D-AAC0-3664E2A518F4}"/>
              </a:ext>
            </a:extLst>
          </p:cNvPr>
          <p:cNvSpPr>
            <a:spLocks noGrp="1"/>
          </p:cNvSpPr>
          <p:nvPr>
            <p:ph idx="1"/>
          </p:nvPr>
        </p:nvSpPr>
        <p:spPr/>
        <p:txBody>
          <a:bodyPr>
            <a:normAutofit/>
          </a:bodyPr>
          <a:lstStyle/>
          <a:p>
            <a:endParaRPr lang="en-US" sz="2800" dirty="0"/>
          </a:p>
          <a:p>
            <a:r>
              <a:rPr lang="en-US" sz="2800" dirty="0"/>
              <a:t>Everything takes longer in the COVID-19 environment. </a:t>
            </a:r>
          </a:p>
          <a:p>
            <a:endParaRPr lang="en-US" sz="2800" dirty="0"/>
          </a:p>
          <a:p>
            <a:r>
              <a:rPr lang="en-US" sz="2800" dirty="0"/>
              <a:t>Disaster Response Operational leadership will mostly be virtual which has a learning curve. </a:t>
            </a:r>
          </a:p>
          <a:p>
            <a:endParaRPr lang="en-US" sz="2800" dirty="0"/>
          </a:p>
          <a:p>
            <a:r>
              <a:rPr lang="en-US" sz="2800" dirty="0"/>
              <a:t>Personal Protective Equipment (PPE) might not be in the right place during the immediate response phase. </a:t>
            </a:r>
          </a:p>
          <a:p>
            <a:endParaRPr lang="en-US" dirty="0"/>
          </a:p>
        </p:txBody>
      </p:sp>
      <p:sp>
        <p:nvSpPr>
          <p:cNvPr id="4" name="Slide Number Placeholder 3">
            <a:extLst>
              <a:ext uri="{FF2B5EF4-FFF2-40B4-BE49-F238E27FC236}">
                <a16:creationId xmlns:a16="http://schemas.microsoft.com/office/drawing/2014/main" id="{C8FEB660-72DD-4E19-A1E3-96333DA61AD8}"/>
              </a:ext>
            </a:extLst>
          </p:cNvPr>
          <p:cNvSpPr>
            <a:spLocks noGrp="1"/>
          </p:cNvSpPr>
          <p:nvPr>
            <p:ph type="sldNum" sz="quarter" idx="12"/>
          </p:nvPr>
        </p:nvSpPr>
        <p:spPr/>
        <p:txBody>
          <a:bodyPr/>
          <a:lstStyle/>
          <a:p>
            <a:fld id="{40D68374-D3CE-43C2-A4C1-D0C5CE619EEF}" type="slidenum">
              <a:rPr lang="en-US" smtClean="0"/>
              <a:pPr/>
              <a:t>10</a:t>
            </a:fld>
            <a:endParaRPr lang="en-US" dirty="0"/>
          </a:p>
        </p:txBody>
      </p:sp>
    </p:spTree>
    <p:extLst>
      <p:ext uri="{BB962C8B-B14F-4D97-AF65-F5344CB8AC3E}">
        <p14:creationId xmlns:p14="http://schemas.microsoft.com/office/powerpoint/2010/main" val="4072426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390BB-BCDE-4196-98EA-F8DA04418D8F}"/>
              </a:ext>
            </a:extLst>
          </p:cNvPr>
          <p:cNvSpPr>
            <a:spLocks noGrp="1"/>
          </p:cNvSpPr>
          <p:nvPr>
            <p:ph type="title"/>
          </p:nvPr>
        </p:nvSpPr>
        <p:spPr/>
        <p:txBody>
          <a:bodyPr/>
          <a:lstStyle/>
          <a:p>
            <a:r>
              <a:rPr lang="en-US" dirty="0"/>
              <a:t>Lessons Learned Already II</a:t>
            </a:r>
          </a:p>
        </p:txBody>
      </p:sp>
      <p:sp>
        <p:nvSpPr>
          <p:cNvPr id="3" name="Content Placeholder 2">
            <a:extLst>
              <a:ext uri="{FF2B5EF4-FFF2-40B4-BE49-F238E27FC236}">
                <a16:creationId xmlns:a16="http://schemas.microsoft.com/office/drawing/2014/main" id="{12D5DB77-5708-4525-BA71-9A0AE4CD9802}"/>
              </a:ext>
            </a:extLst>
          </p:cNvPr>
          <p:cNvSpPr>
            <a:spLocks noGrp="1"/>
          </p:cNvSpPr>
          <p:nvPr>
            <p:ph idx="1"/>
          </p:nvPr>
        </p:nvSpPr>
        <p:spPr/>
        <p:txBody>
          <a:bodyPr/>
          <a:lstStyle/>
          <a:p>
            <a:endParaRPr lang="en-US" sz="2800" dirty="0"/>
          </a:p>
          <a:p>
            <a:r>
              <a:rPr lang="en-US" sz="2800" dirty="0"/>
              <a:t>Distribution of meals is different and requires different vendor collaboration. </a:t>
            </a:r>
          </a:p>
          <a:p>
            <a:endParaRPr lang="en-US" sz="2800" dirty="0"/>
          </a:p>
          <a:p>
            <a:r>
              <a:rPr lang="en-US" sz="2800" dirty="0"/>
              <a:t>Pet care must be factored into the equation for hotel acquisition. </a:t>
            </a:r>
          </a:p>
          <a:p>
            <a:endParaRPr lang="en-US" sz="2800" dirty="0"/>
          </a:p>
          <a:p>
            <a:r>
              <a:rPr lang="en-US" sz="2800" dirty="0"/>
              <a:t>Signage is harder to place in the non-congregate setting. </a:t>
            </a:r>
          </a:p>
          <a:p>
            <a:endParaRPr lang="en-US" dirty="0"/>
          </a:p>
        </p:txBody>
      </p:sp>
      <p:sp>
        <p:nvSpPr>
          <p:cNvPr id="4" name="Slide Number Placeholder 3">
            <a:extLst>
              <a:ext uri="{FF2B5EF4-FFF2-40B4-BE49-F238E27FC236}">
                <a16:creationId xmlns:a16="http://schemas.microsoft.com/office/drawing/2014/main" id="{D24BD154-9A22-4E5A-9A6E-F8216EC065B3}"/>
              </a:ext>
            </a:extLst>
          </p:cNvPr>
          <p:cNvSpPr>
            <a:spLocks noGrp="1"/>
          </p:cNvSpPr>
          <p:nvPr>
            <p:ph type="sldNum" sz="quarter" idx="12"/>
          </p:nvPr>
        </p:nvSpPr>
        <p:spPr/>
        <p:txBody>
          <a:bodyPr/>
          <a:lstStyle/>
          <a:p>
            <a:fld id="{40D68374-D3CE-43C2-A4C1-D0C5CE619EEF}" type="slidenum">
              <a:rPr lang="en-US" smtClean="0"/>
              <a:pPr/>
              <a:t>11</a:t>
            </a:fld>
            <a:endParaRPr lang="en-US" dirty="0"/>
          </a:p>
        </p:txBody>
      </p:sp>
    </p:spTree>
    <p:extLst>
      <p:ext uri="{BB962C8B-B14F-4D97-AF65-F5344CB8AC3E}">
        <p14:creationId xmlns:p14="http://schemas.microsoft.com/office/powerpoint/2010/main" val="1796634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7EED5F-974F-497B-97DB-DD72292CF70D}"/>
              </a:ext>
            </a:extLst>
          </p:cNvPr>
          <p:cNvSpPr>
            <a:spLocks noGrp="1"/>
          </p:cNvSpPr>
          <p:nvPr>
            <p:ph type="title"/>
          </p:nvPr>
        </p:nvSpPr>
        <p:spPr/>
        <p:txBody>
          <a:bodyPr/>
          <a:lstStyle/>
          <a:p>
            <a:r>
              <a:rPr lang="en-US" dirty="0"/>
              <a:t>Lessons Learned Already III</a:t>
            </a:r>
          </a:p>
        </p:txBody>
      </p:sp>
      <p:sp>
        <p:nvSpPr>
          <p:cNvPr id="6" name="Content Placeholder 5">
            <a:extLst>
              <a:ext uri="{FF2B5EF4-FFF2-40B4-BE49-F238E27FC236}">
                <a16:creationId xmlns:a16="http://schemas.microsoft.com/office/drawing/2014/main" id="{399F650D-F10E-4D75-840B-4835C288A9C6}"/>
              </a:ext>
            </a:extLst>
          </p:cNvPr>
          <p:cNvSpPr>
            <a:spLocks noGrp="1"/>
          </p:cNvSpPr>
          <p:nvPr>
            <p:ph idx="1"/>
          </p:nvPr>
        </p:nvSpPr>
        <p:spPr/>
        <p:txBody>
          <a:bodyPr>
            <a:normAutofit fontScale="85000" lnSpcReduction="10000"/>
          </a:bodyPr>
          <a:lstStyle/>
          <a:p>
            <a:r>
              <a:rPr lang="en-US" dirty="0"/>
              <a:t>Contract staff may be needed to meet needs and this process takes time and requires on the ground supervision. </a:t>
            </a:r>
          </a:p>
          <a:p>
            <a:endParaRPr lang="en-US" dirty="0"/>
          </a:p>
          <a:p>
            <a:r>
              <a:rPr lang="en-US" dirty="0"/>
              <a:t>Red Cross Recovery Programs will need to use more virtual options. In person client casework will require a higher level of protection for client and responder. </a:t>
            </a:r>
          </a:p>
          <a:p>
            <a:endParaRPr lang="en-US" dirty="0"/>
          </a:p>
          <a:p>
            <a:endParaRPr lang="en-US" dirty="0"/>
          </a:p>
          <a:p>
            <a:r>
              <a:rPr lang="en-US" dirty="0"/>
              <a:t>Local and state Public Health entities are stretched and may not have the capacity to assist with testing, screening or contact tracing. </a:t>
            </a:r>
          </a:p>
          <a:p>
            <a:endParaRPr lang="en-US" dirty="0"/>
          </a:p>
          <a:p>
            <a:r>
              <a:rPr lang="en-US" dirty="0"/>
              <a:t>Both clients and responders have differing views of when and where to wear face coverings. </a:t>
            </a:r>
          </a:p>
          <a:p>
            <a:endParaRPr lang="en-US" dirty="0"/>
          </a:p>
          <a:p>
            <a:r>
              <a:rPr lang="en-US" dirty="0"/>
              <a:t>Social distancing to 6 ft. is hard and is difficult to calculate the 6 ft. distance. </a:t>
            </a:r>
          </a:p>
          <a:p>
            <a:endParaRPr lang="en-US" dirty="0"/>
          </a:p>
        </p:txBody>
      </p:sp>
      <p:sp>
        <p:nvSpPr>
          <p:cNvPr id="4" name="Slide Number Placeholder 3">
            <a:extLst>
              <a:ext uri="{FF2B5EF4-FFF2-40B4-BE49-F238E27FC236}">
                <a16:creationId xmlns:a16="http://schemas.microsoft.com/office/drawing/2014/main" id="{2F6B4B74-FE60-497E-A9AF-3B2B8BDE6646}"/>
              </a:ext>
            </a:extLst>
          </p:cNvPr>
          <p:cNvSpPr>
            <a:spLocks noGrp="1"/>
          </p:cNvSpPr>
          <p:nvPr>
            <p:ph type="sldNum" sz="quarter" idx="12"/>
          </p:nvPr>
        </p:nvSpPr>
        <p:spPr/>
        <p:txBody>
          <a:bodyPr/>
          <a:lstStyle/>
          <a:p>
            <a:fld id="{40D68374-D3CE-43C2-A4C1-D0C5CE619EEF}" type="slidenum">
              <a:rPr lang="en-US" smtClean="0"/>
              <a:pPr/>
              <a:t>12</a:t>
            </a:fld>
            <a:endParaRPr lang="en-US" dirty="0"/>
          </a:p>
        </p:txBody>
      </p:sp>
    </p:spTree>
    <p:extLst>
      <p:ext uri="{BB962C8B-B14F-4D97-AF65-F5344CB8AC3E}">
        <p14:creationId xmlns:p14="http://schemas.microsoft.com/office/powerpoint/2010/main" val="177486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D72B24-029B-4A26-BE92-3EA5F69C2DCB}"/>
              </a:ext>
            </a:extLst>
          </p:cNvPr>
          <p:cNvSpPr>
            <a:spLocks noGrp="1"/>
          </p:cNvSpPr>
          <p:nvPr>
            <p:ph type="title"/>
          </p:nvPr>
        </p:nvSpPr>
        <p:spPr/>
        <p:txBody>
          <a:bodyPr/>
          <a:lstStyle/>
          <a:p>
            <a:r>
              <a:rPr lang="en-US" dirty="0"/>
              <a:t>Congregate Sheltering</a:t>
            </a:r>
          </a:p>
        </p:txBody>
      </p:sp>
      <p:sp>
        <p:nvSpPr>
          <p:cNvPr id="7" name="Content Placeholder 6">
            <a:extLst>
              <a:ext uri="{FF2B5EF4-FFF2-40B4-BE49-F238E27FC236}">
                <a16:creationId xmlns:a16="http://schemas.microsoft.com/office/drawing/2014/main" id="{382113CC-36B1-4F2B-8EBC-44C1A7596778}"/>
              </a:ext>
            </a:extLst>
          </p:cNvPr>
          <p:cNvSpPr>
            <a:spLocks noGrp="1"/>
          </p:cNvSpPr>
          <p:nvPr>
            <p:ph idx="1"/>
          </p:nvPr>
        </p:nvSpPr>
        <p:spPr/>
        <p:txBody>
          <a:bodyPr/>
          <a:lstStyle/>
          <a:p>
            <a:endParaRPr lang="en-US" dirty="0"/>
          </a:p>
          <a:p>
            <a:r>
              <a:rPr lang="en-US" dirty="0"/>
              <a:t>Inevitable if large hurricane or wildfire occurs: WE ARE HERE. </a:t>
            </a:r>
          </a:p>
          <a:p>
            <a:r>
              <a:rPr lang="en-US" dirty="0"/>
              <a:t>Evacuation centers : 60 sq. ft. per individual</a:t>
            </a:r>
          </a:p>
          <a:p>
            <a:r>
              <a:rPr lang="en-US" dirty="0"/>
              <a:t>Congregate shelters post impact: 110 sq. ft per individual </a:t>
            </a:r>
          </a:p>
          <a:p>
            <a:r>
              <a:rPr lang="en-US" dirty="0"/>
              <a:t>Screening and isolation care areas will be established. </a:t>
            </a:r>
          </a:p>
          <a:p>
            <a:r>
              <a:rPr lang="en-US" dirty="0"/>
              <a:t>Only Disaster Health Services responders work in Isolation Care areas in full PPE. </a:t>
            </a:r>
          </a:p>
          <a:p>
            <a:r>
              <a:rPr lang="en-US" b="1" dirty="0"/>
              <a:t>Local Public Health Agency will be notified of each client in Isolation Care area. </a:t>
            </a:r>
          </a:p>
        </p:txBody>
      </p:sp>
      <p:sp>
        <p:nvSpPr>
          <p:cNvPr id="3" name="Slide Number Placeholder 2">
            <a:extLst>
              <a:ext uri="{FF2B5EF4-FFF2-40B4-BE49-F238E27FC236}">
                <a16:creationId xmlns:a16="http://schemas.microsoft.com/office/drawing/2014/main" id="{60D6639C-5871-4FD3-BD39-F20F26D2A89C}"/>
              </a:ext>
            </a:extLst>
          </p:cNvPr>
          <p:cNvSpPr>
            <a:spLocks noGrp="1"/>
          </p:cNvSpPr>
          <p:nvPr>
            <p:ph type="sldNum" sz="quarter" idx="12"/>
          </p:nvPr>
        </p:nvSpPr>
        <p:spPr/>
        <p:txBody>
          <a:bodyPr/>
          <a:lstStyle/>
          <a:p>
            <a:fld id="{40D68374-D3CE-43C2-A4C1-D0C5CE619EEF}" type="slidenum">
              <a:rPr lang="en-US" smtClean="0"/>
              <a:pPr/>
              <a:t>13</a:t>
            </a:fld>
            <a:endParaRPr lang="en-US" dirty="0"/>
          </a:p>
        </p:txBody>
      </p:sp>
      <p:sp>
        <p:nvSpPr>
          <p:cNvPr id="8" name="Wave 7">
            <a:extLst>
              <a:ext uri="{FF2B5EF4-FFF2-40B4-BE49-F238E27FC236}">
                <a16:creationId xmlns:a16="http://schemas.microsoft.com/office/drawing/2014/main" id="{EF19A157-207A-4E4B-807A-2092F5CA99DD}"/>
              </a:ext>
            </a:extLst>
          </p:cNvPr>
          <p:cNvSpPr/>
          <p:nvPr/>
        </p:nvSpPr>
        <p:spPr>
          <a:xfrm>
            <a:off x="9275064" y="2050777"/>
            <a:ext cx="1869186" cy="1521097"/>
          </a:xfrm>
          <a:prstGeom prst="wave">
            <a:avLst>
              <a:gd name="adj1" fmla="val 12500"/>
              <a:gd name="adj2" fmla="val 64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Cuts shelter capacity by half. </a:t>
            </a:r>
          </a:p>
        </p:txBody>
      </p:sp>
    </p:spTree>
    <p:extLst>
      <p:ext uri="{BB962C8B-B14F-4D97-AF65-F5344CB8AC3E}">
        <p14:creationId xmlns:p14="http://schemas.microsoft.com/office/powerpoint/2010/main" val="3181315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7DD6DDE9-DDE4-9F4D-87E8-48488FD40E10}"/>
              </a:ext>
              <a:ext uri="{C183D7F6-B498-43B3-948B-1728B52AA6E4}">
                <adec:decorative xmlns:adec="http://schemas.microsoft.com/office/drawing/2017/decorative" val="1"/>
              </a:ext>
            </a:extLst>
          </p:cNvPr>
          <p:cNvGrpSpPr/>
          <p:nvPr/>
        </p:nvGrpSpPr>
        <p:grpSpPr>
          <a:xfrm>
            <a:off x="5581718" y="4693962"/>
            <a:ext cx="1206546" cy="1845834"/>
            <a:chOff x="10851063" y="5049001"/>
            <a:chExt cx="1206546" cy="1845834"/>
          </a:xfrm>
        </p:grpSpPr>
        <p:sp>
          <p:nvSpPr>
            <p:cNvPr id="38" name="Rectangle 37">
              <a:extLst>
                <a:ext uri="{FF2B5EF4-FFF2-40B4-BE49-F238E27FC236}">
                  <a16:creationId xmlns:a16="http://schemas.microsoft.com/office/drawing/2014/main" id="{09202E35-7895-F349-A249-4EB77587BC3B}"/>
                </a:ext>
                <a:ext uri="{C183D7F6-B498-43B3-948B-1728B52AA6E4}">
                  <adec:decorative xmlns:adec="http://schemas.microsoft.com/office/drawing/2017/decorative" val="1"/>
                </a:ext>
              </a:extLst>
            </p:cNvPr>
            <p:cNvSpPr/>
            <p:nvPr/>
          </p:nvSpPr>
          <p:spPr>
            <a:xfrm>
              <a:off x="10978945" y="5751039"/>
              <a:ext cx="924966" cy="114379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riangle 38">
              <a:extLst>
                <a:ext uri="{FF2B5EF4-FFF2-40B4-BE49-F238E27FC236}">
                  <a16:creationId xmlns:a16="http://schemas.microsoft.com/office/drawing/2014/main" id="{4A477D72-21C2-E04A-AF70-30611D19D90F}"/>
                </a:ext>
                <a:ext uri="{C183D7F6-B498-43B3-948B-1728B52AA6E4}">
                  <adec:decorative xmlns:adec="http://schemas.microsoft.com/office/drawing/2017/decorative" val="1"/>
                </a:ext>
              </a:extLst>
            </p:cNvPr>
            <p:cNvSpPr/>
            <p:nvPr/>
          </p:nvSpPr>
          <p:spPr>
            <a:xfrm>
              <a:off x="10851063" y="5049001"/>
              <a:ext cx="1206546" cy="738294"/>
            </a:xfrm>
            <a:prstGeom prst="triangle">
              <a:avLst>
                <a:gd name="adj" fmla="val 5229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DEEC164D-080E-4F4F-A43A-51B2D9B8BA66}"/>
              </a:ext>
              <a:ext uri="{C183D7F6-B498-43B3-948B-1728B52AA6E4}">
                <adec:decorative xmlns:adec="http://schemas.microsoft.com/office/drawing/2017/decorative" val="1"/>
              </a:ext>
            </a:extLst>
          </p:cNvPr>
          <p:cNvSpPr txBox="1"/>
          <p:nvPr/>
        </p:nvSpPr>
        <p:spPr>
          <a:xfrm>
            <a:off x="113733" y="309924"/>
            <a:ext cx="208049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Tornado/Flood/Fire</a:t>
            </a:r>
          </a:p>
          <a:p>
            <a:endParaRPr lang="en-US" b="1" u="sng" dirty="0"/>
          </a:p>
          <a:p>
            <a:pPr algn="ctr"/>
            <a:r>
              <a:rPr lang="en-US" dirty="0"/>
              <a:t>Event caused need for emergency sheltering</a:t>
            </a:r>
          </a:p>
          <a:p>
            <a:pPr algn="ctr"/>
            <a:endParaRPr lang="en-US" dirty="0"/>
          </a:p>
          <a:p>
            <a:pPr algn="ctr"/>
            <a:r>
              <a:rPr lang="en-US" dirty="0"/>
              <a:t>Less than 14 days</a:t>
            </a:r>
          </a:p>
          <a:p>
            <a:pPr algn="ctr"/>
            <a:endParaRPr lang="en-US" dirty="0"/>
          </a:p>
          <a:p>
            <a:pPr algn="ctr"/>
            <a:r>
              <a:rPr lang="en-US" dirty="0"/>
              <a:t>Public Health </a:t>
            </a:r>
            <a:r>
              <a:rPr lang="en-US" b="1" dirty="0"/>
              <a:t>NOT</a:t>
            </a:r>
            <a:r>
              <a:rPr lang="en-US" dirty="0"/>
              <a:t> Present</a:t>
            </a:r>
          </a:p>
        </p:txBody>
      </p:sp>
      <p:pic>
        <p:nvPicPr>
          <p:cNvPr id="15" name="Graphic 14" descr="Picture of congregate sheltering set-up with screening area arrows to the screener arrows to the shelter building. Arrows to a building with family and friends. Arrow to a building labeled as a healthcare facility. On the bottom arrows to a building labeled isolation care area. ">
            <a:extLst>
              <a:ext uri="{FF2B5EF4-FFF2-40B4-BE49-F238E27FC236}">
                <a16:creationId xmlns:a16="http://schemas.microsoft.com/office/drawing/2014/main" id="{C0F52B5F-C630-D14A-977D-8BA43DD8D5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4863" y="3413171"/>
            <a:ext cx="1907651" cy="1907651"/>
          </a:xfrm>
          <a:prstGeom prst="rect">
            <a:avLst/>
          </a:prstGeom>
        </p:spPr>
      </p:pic>
      <p:sp>
        <p:nvSpPr>
          <p:cNvPr id="18" name="Right Arrow 17">
            <a:extLst>
              <a:ext uri="{FF2B5EF4-FFF2-40B4-BE49-F238E27FC236}">
                <a16:creationId xmlns:a16="http://schemas.microsoft.com/office/drawing/2014/main" id="{36FDBC8F-FDD8-124E-9561-39A2C0D3B818}"/>
              </a:ext>
              <a:ext uri="{C183D7F6-B498-43B3-948B-1728B52AA6E4}">
                <adec:decorative xmlns:adec="http://schemas.microsoft.com/office/drawing/2017/decorative" val="1"/>
              </a:ext>
            </a:extLst>
          </p:cNvPr>
          <p:cNvSpPr/>
          <p:nvPr/>
        </p:nvSpPr>
        <p:spPr>
          <a:xfrm>
            <a:off x="1993698" y="4053909"/>
            <a:ext cx="1368704" cy="609600"/>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a:extLst>
              <a:ext uri="{FF2B5EF4-FFF2-40B4-BE49-F238E27FC236}">
                <a16:creationId xmlns:a16="http://schemas.microsoft.com/office/drawing/2014/main" id="{9C2A09BD-92BD-8A42-AB5A-77F99F50329D}"/>
              </a:ext>
              <a:ext uri="{C183D7F6-B498-43B3-948B-1728B52AA6E4}">
                <adec:decorative xmlns:adec="http://schemas.microsoft.com/office/drawing/2017/decorative" val="1"/>
              </a:ext>
            </a:extLst>
          </p:cNvPr>
          <p:cNvSpPr/>
          <p:nvPr/>
        </p:nvSpPr>
        <p:spPr>
          <a:xfrm>
            <a:off x="5382912" y="4051169"/>
            <a:ext cx="1768075" cy="738663"/>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47A1E7D-54CF-3F40-B211-01ADB92A8E85}"/>
              </a:ext>
              <a:ext uri="{C183D7F6-B498-43B3-948B-1728B52AA6E4}">
                <adec:decorative xmlns:adec="http://schemas.microsoft.com/office/drawing/2017/decorative" val="1"/>
              </a:ext>
            </a:extLst>
          </p:cNvPr>
          <p:cNvSpPr/>
          <p:nvPr/>
        </p:nvSpPr>
        <p:spPr>
          <a:xfrm>
            <a:off x="3443202" y="3477186"/>
            <a:ext cx="1791499" cy="172022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FB8725E-E3B3-B34E-8BAD-45F886C96730}"/>
              </a:ext>
              <a:ext uri="{C183D7F6-B498-43B3-948B-1728B52AA6E4}">
                <adec:decorative xmlns:adec="http://schemas.microsoft.com/office/drawing/2017/decorative" val="1"/>
              </a:ext>
            </a:extLst>
          </p:cNvPr>
          <p:cNvSpPr/>
          <p:nvPr/>
        </p:nvSpPr>
        <p:spPr>
          <a:xfrm>
            <a:off x="3407625" y="3574080"/>
            <a:ext cx="1841007" cy="923330"/>
          </a:xfrm>
          <a:prstGeom prst="rect">
            <a:avLst/>
          </a:prstGeom>
        </p:spPr>
        <p:txBody>
          <a:bodyPr wrap="square">
            <a:spAutoFit/>
          </a:bodyPr>
          <a:lstStyle/>
          <a:p>
            <a:pPr algn="ctr" fontAlgn="base"/>
            <a:r>
              <a:rPr lang="en-US" dirty="0"/>
              <a:t>Screening  ​</a:t>
            </a:r>
          </a:p>
          <a:p>
            <a:pPr algn="ctr" fontAlgn="base"/>
            <a:r>
              <a:rPr lang="en-US" b="1" dirty="0"/>
              <a:t>Two Red Cross Screeners</a:t>
            </a:r>
          </a:p>
        </p:txBody>
      </p:sp>
      <p:sp>
        <p:nvSpPr>
          <p:cNvPr id="30" name="Rectangle 29">
            <a:extLst>
              <a:ext uri="{FF2B5EF4-FFF2-40B4-BE49-F238E27FC236}">
                <a16:creationId xmlns:a16="http://schemas.microsoft.com/office/drawing/2014/main" id="{49F93BF2-FA4B-3245-A4ED-5DAE974325BB}"/>
              </a:ext>
              <a:ext uri="{C183D7F6-B498-43B3-948B-1728B52AA6E4}">
                <adec:decorative xmlns:adec="http://schemas.microsoft.com/office/drawing/2017/decorative" val="1"/>
              </a:ext>
            </a:extLst>
          </p:cNvPr>
          <p:cNvSpPr/>
          <p:nvPr/>
        </p:nvSpPr>
        <p:spPr>
          <a:xfrm>
            <a:off x="7687013" y="2051108"/>
            <a:ext cx="3946907" cy="446653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iangle 30">
            <a:extLst>
              <a:ext uri="{FF2B5EF4-FFF2-40B4-BE49-F238E27FC236}">
                <a16:creationId xmlns:a16="http://schemas.microsoft.com/office/drawing/2014/main" id="{F4786321-013C-7F4D-BD5E-AFA1770479AB}"/>
              </a:ext>
              <a:ext uri="{C183D7F6-B498-43B3-948B-1728B52AA6E4}">
                <adec:decorative xmlns:adec="http://schemas.microsoft.com/office/drawing/2017/decorative" val="1"/>
              </a:ext>
            </a:extLst>
          </p:cNvPr>
          <p:cNvSpPr/>
          <p:nvPr/>
        </p:nvSpPr>
        <p:spPr>
          <a:xfrm>
            <a:off x="7541626" y="-51383"/>
            <a:ext cx="4127871" cy="2102491"/>
          </a:xfrm>
          <a:prstGeom prst="triangl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B342C60-EEEB-C043-B1F7-2E723572153B}"/>
              </a:ext>
              <a:ext uri="{C183D7F6-B498-43B3-948B-1728B52AA6E4}">
                <adec:decorative xmlns:adec="http://schemas.microsoft.com/office/drawing/2017/decorative" val="1"/>
              </a:ext>
            </a:extLst>
          </p:cNvPr>
          <p:cNvSpPr/>
          <p:nvPr/>
        </p:nvSpPr>
        <p:spPr>
          <a:xfrm>
            <a:off x="8560739" y="2051108"/>
            <a:ext cx="3062012" cy="4524315"/>
          </a:xfrm>
          <a:prstGeom prst="rect">
            <a:avLst/>
          </a:prstGeom>
        </p:spPr>
        <p:txBody>
          <a:bodyPr wrap="square">
            <a:spAutoFit/>
          </a:bodyPr>
          <a:lstStyle/>
          <a:p>
            <a:pPr fontAlgn="base"/>
            <a:r>
              <a:rPr lang="en-US" sz="1600" dirty="0"/>
              <a:t>Shelter Size = 50 People Max​</a:t>
            </a:r>
          </a:p>
          <a:p>
            <a:pPr fontAlgn="base"/>
            <a:r>
              <a:rPr lang="en-US" sz="1600" dirty="0"/>
              <a:t>Families can be together​</a:t>
            </a:r>
          </a:p>
          <a:p>
            <a:pPr fontAlgn="base"/>
            <a:r>
              <a:rPr lang="en-US" sz="1600" dirty="0"/>
              <a:t>​</a:t>
            </a:r>
          </a:p>
          <a:p>
            <a:pPr fontAlgn="base"/>
            <a:r>
              <a:rPr lang="en-US" sz="1600" dirty="0"/>
              <a:t>Everyone leaving facility​</a:t>
            </a:r>
          </a:p>
          <a:p>
            <a:pPr fontAlgn="base"/>
            <a:r>
              <a:rPr lang="en-US" sz="1600" dirty="0"/>
              <a:t>must be rescreened </a:t>
            </a:r>
            <a:r>
              <a:rPr lang="en-US" sz="1600" u="sng" dirty="0"/>
              <a:t>upon return​</a:t>
            </a:r>
          </a:p>
          <a:p>
            <a:pPr fontAlgn="base"/>
            <a:r>
              <a:rPr lang="en-US" sz="1600" dirty="0"/>
              <a:t>​</a:t>
            </a:r>
          </a:p>
          <a:p>
            <a:pPr fontAlgn="base"/>
            <a:r>
              <a:rPr lang="en-US" sz="1600" dirty="0"/>
              <a:t>Normal Shelter process ​</a:t>
            </a:r>
          </a:p>
          <a:p>
            <a:pPr fontAlgn="base"/>
            <a:r>
              <a:rPr lang="en-US" sz="1600" dirty="0"/>
              <a:t>with more entertainment​</a:t>
            </a:r>
          </a:p>
          <a:p>
            <a:pPr fontAlgn="base"/>
            <a:r>
              <a:rPr lang="en-US" sz="1600" dirty="0"/>
              <a:t>​</a:t>
            </a:r>
          </a:p>
          <a:p>
            <a:pPr fontAlgn="base"/>
            <a:r>
              <a:rPr lang="en-US" sz="1600" dirty="0"/>
              <a:t>Red Cross Team of 5 (+2)​</a:t>
            </a:r>
          </a:p>
          <a:p>
            <a:pPr fontAlgn="base"/>
            <a:r>
              <a:rPr lang="en-US" sz="1600" dirty="0"/>
              <a:t>SM, Safety, Health, Log/Staff, MC</a:t>
            </a:r>
          </a:p>
          <a:p>
            <a:pPr fontAlgn="base"/>
            <a:r>
              <a:rPr lang="en-US" sz="1600" dirty="0"/>
              <a:t>​</a:t>
            </a:r>
          </a:p>
          <a:p>
            <a:pPr fontAlgn="base"/>
            <a:r>
              <a:rPr lang="en-US" sz="1600" dirty="0"/>
              <a:t>Isolation Area​ with</a:t>
            </a:r>
          </a:p>
          <a:p>
            <a:pPr fontAlgn="base"/>
            <a:r>
              <a:rPr lang="en-US" sz="1600" dirty="0"/>
              <a:t>Additional Care Staff separated with barrier</a:t>
            </a:r>
          </a:p>
          <a:p>
            <a:pPr fontAlgn="base"/>
            <a:endParaRPr lang="en-US" sz="1600" dirty="0"/>
          </a:p>
          <a:p>
            <a:pPr fontAlgn="base"/>
            <a:endParaRPr lang="en-US" sz="1600" dirty="0"/>
          </a:p>
        </p:txBody>
      </p:sp>
      <p:cxnSp>
        <p:nvCxnSpPr>
          <p:cNvPr id="34" name="Straight Arrow Connector 33">
            <a:extLst>
              <a:ext uri="{FF2B5EF4-FFF2-40B4-BE49-F238E27FC236}">
                <a16:creationId xmlns:a16="http://schemas.microsoft.com/office/drawing/2014/main" id="{917485EE-22BF-1548-BD74-D66934CE3BBD}"/>
              </a:ext>
              <a:ext uri="{C183D7F6-B498-43B3-948B-1728B52AA6E4}">
                <adec:decorative xmlns:adec="http://schemas.microsoft.com/office/drawing/2017/decorative" val="1"/>
              </a:ext>
            </a:extLst>
          </p:cNvPr>
          <p:cNvCxnSpPr>
            <a:cxnSpLocks/>
            <a:endCxn id="42" idx="2"/>
          </p:cNvCxnSpPr>
          <p:nvPr/>
        </p:nvCxnSpPr>
        <p:spPr>
          <a:xfrm flipH="1" flipV="1">
            <a:off x="3265009" y="2523650"/>
            <a:ext cx="496018" cy="975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4C313594-102C-BA42-990D-4CE534FB5FF7}"/>
              </a:ext>
              <a:ext uri="{C183D7F6-B498-43B3-948B-1728B52AA6E4}">
                <adec:decorative xmlns:adec="http://schemas.microsoft.com/office/drawing/2017/decorative" val="1"/>
              </a:ext>
            </a:extLst>
          </p:cNvPr>
          <p:cNvCxnSpPr>
            <a:cxnSpLocks/>
            <a:endCxn id="45" idx="2"/>
          </p:cNvCxnSpPr>
          <p:nvPr/>
        </p:nvCxnSpPr>
        <p:spPr>
          <a:xfrm flipV="1">
            <a:off x="4886410" y="2536199"/>
            <a:ext cx="302499" cy="9624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Rectangle 41">
            <a:extLst>
              <a:ext uri="{FF2B5EF4-FFF2-40B4-BE49-F238E27FC236}">
                <a16:creationId xmlns:a16="http://schemas.microsoft.com/office/drawing/2014/main" id="{1388C90C-3D2C-6A4F-8A3F-88316E9B86D0}"/>
              </a:ext>
              <a:ext uri="{C183D7F6-B498-43B3-948B-1728B52AA6E4}">
                <adec:decorative xmlns:adec="http://schemas.microsoft.com/office/drawing/2017/decorative" val="1"/>
              </a:ext>
            </a:extLst>
          </p:cNvPr>
          <p:cNvSpPr/>
          <p:nvPr/>
        </p:nvSpPr>
        <p:spPr>
          <a:xfrm>
            <a:off x="2802526" y="1553469"/>
            <a:ext cx="924966" cy="97018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riangle 42">
            <a:extLst>
              <a:ext uri="{FF2B5EF4-FFF2-40B4-BE49-F238E27FC236}">
                <a16:creationId xmlns:a16="http://schemas.microsoft.com/office/drawing/2014/main" id="{C772EF1C-BF2B-EA41-9A0B-86B643EBC1FD}"/>
              </a:ext>
              <a:ext uri="{C183D7F6-B498-43B3-948B-1728B52AA6E4}">
                <adec:decorative xmlns:adec="http://schemas.microsoft.com/office/drawing/2017/decorative" val="1"/>
              </a:ext>
            </a:extLst>
          </p:cNvPr>
          <p:cNvSpPr/>
          <p:nvPr/>
        </p:nvSpPr>
        <p:spPr>
          <a:xfrm>
            <a:off x="2669066" y="675733"/>
            <a:ext cx="1154097" cy="875039"/>
          </a:xfrm>
          <a:prstGeom prst="triangle">
            <a:avLst>
              <a:gd name="adj" fmla="val 5229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D6266EE-B6F1-C24A-A02E-560EA487914E}"/>
              </a:ext>
              <a:ext uri="{C183D7F6-B498-43B3-948B-1728B52AA6E4}">
                <adec:decorative xmlns:adec="http://schemas.microsoft.com/office/drawing/2017/decorative" val="1"/>
              </a:ext>
            </a:extLst>
          </p:cNvPr>
          <p:cNvSpPr/>
          <p:nvPr/>
        </p:nvSpPr>
        <p:spPr>
          <a:xfrm>
            <a:off x="2740555" y="1796362"/>
            <a:ext cx="1075714" cy="523220"/>
          </a:xfrm>
          <a:prstGeom prst="rect">
            <a:avLst/>
          </a:prstGeom>
        </p:spPr>
        <p:txBody>
          <a:bodyPr wrap="square">
            <a:spAutoFit/>
          </a:bodyPr>
          <a:lstStyle/>
          <a:p>
            <a:pPr algn="ctr" fontAlgn="base"/>
            <a:r>
              <a:rPr lang="en-US" sz="1400" dirty="0"/>
              <a:t>Friends and Family</a:t>
            </a:r>
          </a:p>
        </p:txBody>
      </p:sp>
      <p:sp>
        <p:nvSpPr>
          <p:cNvPr id="45" name="Rectangle 44">
            <a:extLst>
              <a:ext uri="{FF2B5EF4-FFF2-40B4-BE49-F238E27FC236}">
                <a16:creationId xmlns:a16="http://schemas.microsoft.com/office/drawing/2014/main" id="{542D0A91-79C1-054E-B62F-10ABB69F422B}"/>
              </a:ext>
              <a:ext uri="{C183D7F6-B498-43B3-948B-1728B52AA6E4}">
                <adec:decorative xmlns:adec="http://schemas.microsoft.com/office/drawing/2017/decorative" val="1"/>
              </a:ext>
            </a:extLst>
          </p:cNvPr>
          <p:cNvSpPr/>
          <p:nvPr/>
        </p:nvSpPr>
        <p:spPr>
          <a:xfrm>
            <a:off x="4726426" y="1566018"/>
            <a:ext cx="924966" cy="97018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riangle 45">
            <a:extLst>
              <a:ext uri="{FF2B5EF4-FFF2-40B4-BE49-F238E27FC236}">
                <a16:creationId xmlns:a16="http://schemas.microsoft.com/office/drawing/2014/main" id="{0BD79913-2AC8-C24D-9E59-257BE60460D8}"/>
              </a:ext>
              <a:ext uri="{C183D7F6-B498-43B3-948B-1728B52AA6E4}">
                <adec:decorative xmlns:adec="http://schemas.microsoft.com/office/drawing/2017/decorative" val="1"/>
              </a:ext>
            </a:extLst>
          </p:cNvPr>
          <p:cNvSpPr/>
          <p:nvPr/>
        </p:nvSpPr>
        <p:spPr>
          <a:xfrm>
            <a:off x="4592966" y="688282"/>
            <a:ext cx="1154097" cy="875039"/>
          </a:xfrm>
          <a:prstGeom prst="triangle">
            <a:avLst>
              <a:gd name="adj" fmla="val 5229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1D84A7B9-BF7C-7849-94A2-ECCA8AF8E80B}"/>
              </a:ext>
              <a:ext uri="{C183D7F6-B498-43B3-948B-1728B52AA6E4}">
                <adec:decorative xmlns:adec="http://schemas.microsoft.com/office/drawing/2017/decorative" val="1"/>
              </a:ext>
            </a:extLst>
          </p:cNvPr>
          <p:cNvSpPr/>
          <p:nvPr/>
        </p:nvSpPr>
        <p:spPr>
          <a:xfrm>
            <a:off x="4664455" y="1808911"/>
            <a:ext cx="1075714" cy="523220"/>
          </a:xfrm>
          <a:prstGeom prst="rect">
            <a:avLst/>
          </a:prstGeom>
        </p:spPr>
        <p:txBody>
          <a:bodyPr wrap="square">
            <a:spAutoFit/>
          </a:bodyPr>
          <a:lstStyle/>
          <a:p>
            <a:pPr algn="ctr" fontAlgn="base"/>
            <a:r>
              <a:rPr lang="en-US" sz="1400" dirty="0"/>
              <a:t>Healthcare Facility</a:t>
            </a:r>
          </a:p>
        </p:txBody>
      </p:sp>
      <p:sp>
        <p:nvSpPr>
          <p:cNvPr id="51" name="Rectangle 50">
            <a:extLst>
              <a:ext uri="{FF2B5EF4-FFF2-40B4-BE49-F238E27FC236}">
                <a16:creationId xmlns:a16="http://schemas.microsoft.com/office/drawing/2014/main" id="{B3D0DE0D-8F4B-0245-A5EE-11446A5BF28E}"/>
              </a:ext>
              <a:ext uri="{C183D7F6-B498-43B3-948B-1728B52AA6E4}">
                <adec:decorative xmlns:adec="http://schemas.microsoft.com/office/drawing/2017/decorative" val="1"/>
              </a:ext>
            </a:extLst>
          </p:cNvPr>
          <p:cNvSpPr/>
          <p:nvPr/>
        </p:nvSpPr>
        <p:spPr>
          <a:xfrm>
            <a:off x="6052797" y="68483"/>
            <a:ext cx="1075714" cy="738664"/>
          </a:xfrm>
          <a:prstGeom prst="rect">
            <a:avLst/>
          </a:prstGeom>
        </p:spPr>
        <p:txBody>
          <a:bodyPr wrap="square">
            <a:spAutoFit/>
          </a:bodyPr>
          <a:lstStyle/>
          <a:p>
            <a:pPr algn="ctr" fontAlgn="base"/>
            <a:r>
              <a:rPr lang="en-US" sz="1400" dirty="0"/>
              <a:t>One Way Drop Off of Supplies</a:t>
            </a:r>
          </a:p>
        </p:txBody>
      </p:sp>
      <p:cxnSp>
        <p:nvCxnSpPr>
          <p:cNvPr id="55" name="Straight Arrow Connector 54">
            <a:extLst>
              <a:ext uri="{FF2B5EF4-FFF2-40B4-BE49-F238E27FC236}">
                <a16:creationId xmlns:a16="http://schemas.microsoft.com/office/drawing/2014/main" id="{472B3485-1B8F-7C45-9C91-48038C649650}"/>
              </a:ext>
              <a:ext uri="{C183D7F6-B498-43B3-948B-1728B52AA6E4}">
                <adec:decorative xmlns:adec="http://schemas.microsoft.com/office/drawing/2017/decorative" val="1"/>
              </a:ext>
            </a:extLst>
          </p:cNvPr>
          <p:cNvCxnSpPr>
            <a:cxnSpLocks/>
          </p:cNvCxnSpPr>
          <p:nvPr/>
        </p:nvCxnSpPr>
        <p:spPr>
          <a:xfrm>
            <a:off x="6974749" y="1217536"/>
            <a:ext cx="921880" cy="4366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63" name="Graphic 62">
            <a:extLst>
              <a:ext uri="{FF2B5EF4-FFF2-40B4-BE49-F238E27FC236}">
                <a16:creationId xmlns:a16="http://schemas.microsoft.com/office/drawing/2014/main" id="{BA7610F6-B36F-7F4B-A75E-AB04D703EC57}"/>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221906" y="577966"/>
            <a:ext cx="914400" cy="914400"/>
          </a:xfrm>
          <a:prstGeom prst="rect">
            <a:avLst/>
          </a:prstGeom>
        </p:spPr>
      </p:pic>
      <p:sp>
        <p:nvSpPr>
          <p:cNvPr id="24" name="Rectangle 23">
            <a:extLst>
              <a:ext uri="{FF2B5EF4-FFF2-40B4-BE49-F238E27FC236}">
                <a16:creationId xmlns:a16="http://schemas.microsoft.com/office/drawing/2014/main" id="{7E9F235B-EEA2-6F41-BCDE-F6F6F7C3ED27}"/>
              </a:ext>
              <a:ext uri="{C183D7F6-B498-43B3-948B-1728B52AA6E4}">
                <adec:decorative xmlns:adec="http://schemas.microsoft.com/office/drawing/2017/decorative" val="1"/>
              </a:ext>
            </a:extLst>
          </p:cNvPr>
          <p:cNvSpPr/>
          <p:nvPr/>
        </p:nvSpPr>
        <p:spPr>
          <a:xfrm rot="16200000">
            <a:off x="6087964" y="4087827"/>
            <a:ext cx="3849944" cy="338554"/>
          </a:xfrm>
          <a:prstGeom prst="rect">
            <a:avLst/>
          </a:prstGeom>
          <a:solidFill>
            <a:schemeClr val="accent4">
              <a:lumMod val="20000"/>
              <a:lumOff val="80000"/>
            </a:schemeClr>
          </a:solidFill>
          <a:ln>
            <a:solidFill>
              <a:schemeClr val="tx1"/>
            </a:solidFill>
          </a:ln>
        </p:spPr>
        <p:txBody>
          <a:bodyPr wrap="square">
            <a:spAutoFit/>
          </a:bodyPr>
          <a:lstStyle/>
          <a:p>
            <a:pPr algn="ctr" fontAlgn="base"/>
            <a:r>
              <a:rPr lang="en-US" sz="1600" dirty="0"/>
              <a:t>Shelter Registration</a:t>
            </a:r>
          </a:p>
        </p:txBody>
      </p:sp>
      <p:sp>
        <p:nvSpPr>
          <p:cNvPr id="25" name="Rectangle 24">
            <a:extLst>
              <a:ext uri="{FF2B5EF4-FFF2-40B4-BE49-F238E27FC236}">
                <a16:creationId xmlns:a16="http://schemas.microsoft.com/office/drawing/2014/main" id="{A3450392-262F-9B4C-A438-4FCECAC18794}"/>
              </a:ext>
              <a:ext uri="{C183D7F6-B498-43B3-948B-1728B52AA6E4}">
                <adec:decorative xmlns:adec="http://schemas.microsoft.com/office/drawing/2017/decorative" val="1"/>
              </a:ext>
            </a:extLst>
          </p:cNvPr>
          <p:cNvSpPr/>
          <p:nvPr/>
        </p:nvSpPr>
        <p:spPr>
          <a:xfrm rot="16200000">
            <a:off x="6896940" y="4197721"/>
            <a:ext cx="1286324" cy="338554"/>
          </a:xfrm>
          <a:prstGeom prst="rect">
            <a:avLst/>
          </a:prstGeom>
          <a:solidFill>
            <a:schemeClr val="accent2">
              <a:lumMod val="75000"/>
            </a:schemeClr>
          </a:solidFill>
          <a:ln>
            <a:solidFill>
              <a:schemeClr val="tx1"/>
            </a:solidFill>
          </a:ln>
        </p:spPr>
        <p:txBody>
          <a:bodyPr wrap="square">
            <a:spAutoFit/>
          </a:bodyPr>
          <a:lstStyle/>
          <a:p>
            <a:pPr algn="ctr" fontAlgn="base"/>
            <a:r>
              <a:rPr lang="en-US" sz="1600" dirty="0"/>
              <a:t>Barrier/Door</a:t>
            </a:r>
          </a:p>
        </p:txBody>
      </p:sp>
      <p:sp>
        <p:nvSpPr>
          <p:cNvPr id="29" name="Rectangle 28">
            <a:extLst>
              <a:ext uri="{FF2B5EF4-FFF2-40B4-BE49-F238E27FC236}">
                <a16:creationId xmlns:a16="http://schemas.microsoft.com/office/drawing/2014/main" id="{19475280-3C3C-A347-9670-04E08A421AEA}"/>
              </a:ext>
              <a:ext uri="{C183D7F6-B498-43B3-948B-1728B52AA6E4}">
                <adec:decorative xmlns:adec="http://schemas.microsoft.com/office/drawing/2017/decorative" val="1"/>
              </a:ext>
            </a:extLst>
          </p:cNvPr>
          <p:cNvSpPr/>
          <p:nvPr/>
        </p:nvSpPr>
        <p:spPr>
          <a:xfrm>
            <a:off x="5642182" y="5455813"/>
            <a:ext cx="1075714" cy="1061829"/>
          </a:xfrm>
          <a:prstGeom prst="rect">
            <a:avLst/>
          </a:prstGeom>
        </p:spPr>
        <p:txBody>
          <a:bodyPr wrap="square">
            <a:spAutoFit/>
          </a:bodyPr>
          <a:lstStyle/>
          <a:p>
            <a:pPr algn="ctr" fontAlgn="base"/>
            <a:r>
              <a:rPr lang="en-US" sz="1050" u="sng" dirty="0"/>
              <a:t>Isolation Care Area </a:t>
            </a:r>
          </a:p>
          <a:p>
            <a:pPr algn="ctr" fontAlgn="base"/>
            <a:r>
              <a:rPr lang="en-US" sz="1050" dirty="0"/>
              <a:t>Clients who Develop Symptoms or are Confirmed</a:t>
            </a:r>
            <a:endParaRPr lang="en-US" sz="900" dirty="0"/>
          </a:p>
        </p:txBody>
      </p:sp>
      <p:sp>
        <p:nvSpPr>
          <p:cNvPr id="35" name="TextBox 34">
            <a:extLst>
              <a:ext uri="{FF2B5EF4-FFF2-40B4-BE49-F238E27FC236}">
                <a16:creationId xmlns:a16="http://schemas.microsoft.com/office/drawing/2014/main" id="{603B7129-89A3-334F-9C7F-69AB8ADD0898}"/>
              </a:ext>
              <a:ext uri="{C183D7F6-B498-43B3-948B-1728B52AA6E4}">
                <adec:decorative xmlns:adec="http://schemas.microsoft.com/office/drawing/2017/decorative" val="1"/>
              </a:ext>
            </a:extLst>
          </p:cNvPr>
          <p:cNvSpPr txBox="1"/>
          <p:nvPr/>
        </p:nvSpPr>
        <p:spPr>
          <a:xfrm>
            <a:off x="8631476" y="662886"/>
            <a:ext cx="1948170" cy="1323439"/>
          </a:xfrm>
          <a:prstGeom prst="rect">
            <a:avLst/>
          </a:prstGeom>
          <a:noFill/>
        </p:spPr>
        <p:txBody>
          <a:bodyPr wrap="square" rtlCol="0">
            <a:spAutoFit/>
          </a:bodyPr>
          <a:lstStyle/>
          <a:p>
            <a:pPr algn="ctr"/>
            <a:r>
              <a:rPr lang="en-US" sz="1600" dirty="0">
                <a:solidFill>
                  <a:schemeClr val="bg1"/>
                </a:solidFill>
              </a:rPr>
              <a:t>Shelter cannot be opened until isolation care area is resourced and operational</a:t>
            </a:r>
          </a:p>
        </p:txBody>
      </p:sp>
      <p:cxnSp>
        <p:nvCxnSpPr>
          <p:cNvPr id="41" name="Straight Arrow Connector 40">
            <a:extLst>
              <a:ext uri="{FF2B5EF4-FFF2-40B4-BE49-F238E27FC236}">
                <a16:creationId xmlns:a16="http://schemas.microsoft.com/office/drawing/2014/main" id="{677F0ADF-F5FA-8C48-BA7D-C840437DC207}"/>
              </a:ext>
              <a:ext uri="{C183D7F6-B498-43B3-948B-1728B52AA6E4}">
                <adec:decorative xmlns:adec="http://schemas.microsoft.com/office/drawing/2017/decorative" val="1"/>
              </a:ext>
            </a:extLst>
          </p:cNvPr>
          <p:cNvCxnSpPr>
            <a:cxnSpLocks/>
          </p:cNvCxnSpPr>
          <p:nvPr/>
        </p:nvCxnSpPr>
        <p:spPr>
          <a:xfrm>
            <a:off x="5006898" y="5197407"/>
            <a:ext cx="641833" cy="13423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Rectangle 47">
            <a:extLst>
              <a:ext uri="{FF2B5EF4-FFF2-40B4-BE49-F238E27FC236}">
                <a16:creationId xmlns:a16="http://schemas.microsoft.com/office/drawing/2014/main" id="{983137A9-6DE8-8945-8BBF-8527A217F790}"/>
              </a:ext>
              <a:ext uri="{C183D7F6-B498-43B3-948B-1728B52AA6E4}">
                <adec:decorative xmlns:adec="http://schemas.microsoft.com/office/drawing/2017/decorative" val="1"/>
              </a:ext>
            </a:extLst>
          </p:cNvPr>
          <p:cNvSpPr/>
          <p:nvPr/>
        </p:nvSpPr>
        <p:spPr>
          <a:xfrm rot="3754368">
            <a:off x="4554738" y="5625596"/>
            <a:ext cx="1122422" cy="415498"/>
          </a:xfrm>
          <a:prstGeom prst="rect">
            <a:avLst/>
          </a:prstGeom>
        </p:spPr>
        <p:txBody>
          <a:bodyPr wrap="square">
            <a:spAutoFit/>
          </a:bodyPr>
          <a:lstStyle/>
          <a:p>
            <a:pPr algn="ctr" fontAlgn="base"/>
            <a:r>
              <a:rPr lang="en-US" sz="1050" dirty="0"/>
              <a:t>Symptoms Confirmed</a:t>
            </a:r>
          </a:p>
        </p:txBody>
      </p:sp>
      <p:cxnSp>
        <p:nvCxnSpPr>
          <p:cNvPr id="49" name="Straight Arrow Connector 48">
            <a:extLst>
              <a:ext uri="{FF2B5EF4-FFF2-40B4-BE49-F238E27FC236}">
                <a16:creationId xmlns:a16="http://schemas.microsoft.com/office/drawing/2014/main" id="{89A2C8B8-7B84-8346-AC87-A8E29352126F}"/>
              </a:ext>
              <a:ext uri="{C183D7F6-B498-43B3-948B-1728B52AA6E4}">
                <adec:decorative xmlns:adec="http://schemas.microsoft.com/office/drawing/2017/decorative" val="1"/>
              </a:ext>
            </a:extLst>
          </p:cNvPr>
          <p:cNvCxnSpPr>
            <a:cxnSpLocks/>
          </p:cNvCxnSpPr>
          <p:nvPr/>
        </p:nvCxnSpPr>
        <p:spPr>
          <a:xfrm flipH="1">
            <a:off x="6717896" y="4983948"/>
            <a:ext cx="736164" cy="15336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Rectangle 49">
            <a:extLst>
              <a:ext uri="{FF2B5EF4-FFF2-40B4-BE49-F238E27FC236}">
                <a16:creationId xmlns:a16="http://schemas.microsoft.com/office/drawing/2014/main" id="{D617A71F-A9D6-6042-904A-476F66EE62A1}"/>
              </a:ext>
              <a:ext uri="{C183D7F6-B498-43B3-948B-1728B52AA6E4}">
                <adec:decorative xmlns:adec="http://schemas.microsoft.com/office/drawing/2017/decorative" val="1"/>
              </a:ext>
            </a:extLst>
          </p:cNvPr>
          <p:cNvSpPr/>
          <p:nvPr/>
        </p:nvSpPr>
        <p:spPr>
          <a:xfrm>
            <a:off x="5762554" y="6541564"/>
            <a:ext cx="819057" cy="230832"/>
          </a:xfrm>
          <a:prstGeom prst="rect">
            <a:avLst/>
          </a:prstGeom>
          <a:solidFill>
            <a:schemeClr val="accent2">
              <a:lumMod val="75000"/>
            </a:schemeClr>
          </a:solidFill>
          <a:ln>
            <a:solidFill>
              <a:schemeClr val="tx1"/>
            </a:solidFill>
          </a:ln>
        </p:spPr>
        <p:txBody>
          <a:bodyPr wrap="square">
            <a:spAutoFit/>
          </a:bodyPr>
          <a:lstStyle/>
          <a:p>
            <a:pPr algn="ctr" fontAlgn="base"/>
            <a:r>
              <a:rPr lang="en-US" sz="900" dirty="0"/>
              <a:t>Barrier/Door</a:t>
            </a:r>
          </a:p>
        </p:txBody>
      </p:sp>
    </p:spTree>
    <p:extLst>
      <p:ext uri="{BB962C8B-B14F-4D97-AF65-F5344CB8AC3E}">
        <p14:creationId xmlns:p14="http://schemas.microsoft.com/office/powerpoint/2010/main" val="1764304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2E6A3-CF1B-4BE4-B434-95125C58D81E}"/>
              </a:ext>
            </a:extLst>
          </p:cNvPr>
          <p:cNvSpPr>
            <a:spLocks noGrp="1"/>
          </p:cNvSpPr>
          <p:nvPr>
            <p:ph type="title"/>
          </p:nvPr>
        </p:nvSpPr>
        <p:spPr/>
        <p:txBody>
          <a:bodyPr/>
          <a:lstStyle/>
          <a:p>
            <a:r>
              <a:rPr lang="en-US" dirty="0"/>
              <a:t>Staffing</a:t>
            </a:r>
          </a:p>
        </p:txBody>
      </p:sp>
      <p:sp>
        <p:nvSpPr>
          <p:cNvPr id="3" name="Content Placeholder 2">
            <a:extLst>
              <a:ext uri="{FF2B5EF4-FFF2-40B4-BE49-F238E27FC236}">
                <a16:creationId xmlns:a16="http://schemas.microsoft.com/office/drawing/2014/main" id="{6E7EEA96-2F68-42BF-912C-7888B09A9682}"/>
              </a:ext>
            </a:extLst>
          </p:cNvPr>
          <p:cNvSpPr>
            <a:spLocks noGrp="1"/>
          </p:cNvSpPr>
          <p:nvPr>
            <p:ph idx="1"/>
          </p:nvPr>
        </p:nvSpPr>
        <p:spPr/>
        <p:txBody>
          <a:bodyPr/>
          <a:lstStyle/>
          <a:p>
            <a:r>
              <a:rPr lang="en-US" dirty="0"/>
              <a:t>In Red Cross managed shelters, every effort will be made to have 50 or fewer clients in these shelters. </a:t>
            </a:r>
          </a:p>
          <a:p>
            <a:endParaRPr lang="en-US" dirty="0"/>
          </a:p>
          <a:p>
            <a:r>
              <a:rPr lang="en-US" dirty="0"/>
              <a:t>A Red Cross “ shelter strike team” consisting of a shelter manager, shelter supervisor, two shelter workers and one disaster health services responder will staff Red Cross managed shelters. Two additional disaster health services responders will be added to the team if an isolation care area is needed. </a:t>
            </a:r>
          </a:p>
          <a:p>
            <a:endParaRPr lang="en-US" dirty="0"/>
          </a:p>
          <a:p>
            <a:r>
              <a:rPr lang="en-US" dirty="0"/>
              <a:t>Clients will be recruited to assist with the management of the shelter. </a:t>
            </a:r>
          </a:p>
        </p:txBody>
      </p:sp>
      <p:sp>
        <p:nvSpPr>
          <p:cNvPr id="4" name="Slide Number Placeholder 3">
            <a:extLst>
              <a:ext uri="{FF2B5EF4-FFF2-40B4-BE49-F238E27FC236}">
                <a16:creationId xmlns:a16="http://schemas.microsoft.com/office/drawing/2014/main" id="{FAADDA01-CEFF-4617-9B11-49697744991C}"/>
              </a:ext>
            </a:extLst>
          </p:cNvPr>
          <p:cNvSpPr>
            <a:spLocks noGrp="1"/>
          </p:cNvSpPr>
          <p:nvPr>
            <p:ph type="sldNum" sz="quarter" idx="12"/>
          </p:nvPr>
        </p:nvSpPr>
        <p:spPr/>
        <p:txBody>
          <a:bodyPr/>
          <a:lstStyle/>
          <a:p>
            <a:fld id="{40D68374-D3CE-43C2-A4C1-D0C5CE619EEF}" type="slidenum">
              <a:rPr lang="en-US" smtClean="0"/>
              <a:pPr/>
              <a:t>15</a:t>
            </a:fld>
            <a:endParaRPr lang="en-US" dirty="0"/>
          </a:p>
        </p:txBody>
      </p:sp>
    </p:spTree>
    <p:extLst>
      <p:ext uri="{BB962C8B-B14F-4D97-AF65-F5344CB8AC3E}">
        <p14:creationId xmlns:p14="http://schemas.microsoft.com/office/powerpoint/2010/main" val="323178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id="{4F6E90E5-85FB-DD47-BA5F-2D8C9227565F}"/>
              </a:ext>
              <a:ext uri="{C183D7F6-B498-43B3-948B-1728B52AA6E4}">
                <adec:decorative xmlns:adec="http://schemas.microsoft.com/office/drawing/2017/decorative" val="1"/>
              </a:ext>
            </a:extLst>
          </p:cNvPr>
          <p:cNvSpPr/>
          <p:nvPr/>
        </p:nvSpPr>
        <p:spPr>
          <a:xfrm>
            <a:off x="10078913" y="45355"/>
            <a:ext cx="1956448" cy="59850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descr="Picture showing isolation care area with cots , chairs , tables and restrooms. Picture also shows area for putting on and taking off personal protective equipment. ">
            <a:extLst>
              <a:ext uri="{FF2B5EF4-FFF2-40B4-BE49-F238E27FC236}">
                <a16:creationId xmlns:a16="http://schemas.microsoft.com/office/drawing/2014/main" id="{66E47C76-61AC-804D-BA01-7D426FD9B1D2}"/>
              </a:ext>
            </a:extLst>
          </p:cNvPr>
          <p:cNvSpPr/>
          <p:nvPr/>
        </p:nvSpPr>
        <p:spPr>
          <a:xfrm>
            <a:off x="111854" y="786612"/>
            <a:ext cx="11989584" cy="53076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CEBEFF45-AC49-FB4B-9467-A01454F758D1}"/>
              </a:ext>
              <a:ext uri="{C183D7F6-B498-43B3-948B-1728B52AA6E4}">
                <adec:decorative xmlns:adec="http://schemas.microsoft.com/office/drawing/2017/decorative" val="1"/>
              </a:ext>
            </a:extLst>
          </p:cNvPr>
          <p:cNvSpPr/>
          <p:nvPr/>
        </p:nvSpPr>
        <p:spPr>
          <a:xfrm>
            <a:off x="101208" y="2548914"/>
            <a:ext cx="889572" cy="21100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F9DB9C64-D58B-3342-B5F2-BC340FC8E54C}"/>
              </a:ext>
              <a:ext uri="{C183D7F6-B498-43B3-948B-1728B52AA6E4}">
                <adec:decorative xmlns:adec="http://schemas.microsoft.com/office/drawing/2017/decorative" val="1"/>
              </a:ext>
            </a:extLst>
          </p:cNvPr>
          <p:cNvSpPr txBox="1"/>
          <p:nvPr/>
        </p:nvSpPr>
        <p:spPr>
          <a:xfrm rot="16200000">
            <a:off x="-292128" y="3385789"/>
            <a:ext cx="1073158" cy="307777"/>
          </a:xfrm>
          <a:prstGeom prst="rect">
            <a:avLst/>
          </a:prstGeom>
          <a:solidFill>
            <a:schemeClr val="bg2"/>
          </a:solidFill>
          <a:ln>
            <a:solidFill>
              <a:schemeClr val="tx1"/>
            </a:solidFill>
          </a:ln>
        </p:spPr>
        <p:txBody>
          <a:bodyPr wrap="square" rtlCol="0">
            <a:spAutoFit/>
          </a:bodyPr>
          <a:lstStyle/>
          <a:p>
            <a:pPr algn="ctr"/>
            <a:r>
              <a:rPr lang="en-US" sz="1400" dirty="0"/>
              <a:t>Restrooms</a:t>
            </a:r>
          </a:p>
        </p:txBody>
      </p:sp>
      <p:pic>
        <p:nvPicPr>
          <p:cNvPr id="5" name="Graphic 4">
            <a:extLst>
              <a:ext uri="{FF2B5EF4-FFF2-40B4-BE49-F238E27FC236}">
                <a16:creationId xmlns:a16="http://schemas.microsoft.com/office/drawing/2014/main" id="{0DE66D2A-DB9E-A84C-8D66-11000AF7304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324094" y="3187745"/>
            <a:ext cx="707160" cy="482026"/>
          </a:xfrm>
          <a:prstGeom prst="rect">
            <a:avLst/>
          </a:prstGeom>
        </p:spPr>
      </p:pic>
      <p:grpSp>
        <p:nvGrpSpPr>
          <p:cNvPr id="19" name="Group 18">
            <a:extLst>
              <a:ext uri="{FF2B5EF4-FFF2-40B4-BE49-F238E27FC236}">
                <a16:creationId xmlns:a16="http://schemas.microsoft.com/office/drawing/2014/main" id="{9BA85CB3-B43E-0942-8DC0-00B3E37EB4EB}"/>
              </a:ext>
              <a:ext uri="{C183D7F6-B498-43B3-948B-1728B52AA6E4}">
                <adec:decorative xmlns:adec="http://schemas.microsoft.com/office/drawing/2017/decorative" val="1"/>
              </a:ext>
            </a:extLst>
          </p:cNvPr>
          <p:cNvGrpSpPr/>
          <p:nvPr/>
        </p:nvGrpSpPr>
        <p:grpSpPr>
          <a:xfrm>
            <a:off x="464701" y="898338"/>
            <a:ext cx="1507361" cy="1193995"/>
            <a:chOff x="2714323" y="1431103"/>
            <a:chExt cx="1696700" cy="1421145"/>
          </a:xfrm>
        </p:grpSpPr>
        <p:grpSp>
          <p:nvGrpSpPr>
            <p:cNvPr id="16" name="Group 15">
              <a:extLst>
                <a:ext uri="{FF2B5EF4-FFF2-40B4-BE49-F238E27FC236}">
                  <a16:creationId xmlns:a16="http://schemas.microsoft.com/office/drawing/2014/main" id="{CDD6134F-387F-464F-B7E1-21BC3BC19E6C}"/>
                </a:ext>
              </a:extLst>
            </p:cNvPr>
            <p:cNvGrpSpPr/>
            <p:nvPr/>
          </p:nvGrpSpPr>
          <p:grpSpPr>
            <a:xfrm>
              <a:off x="2714323" y="1441616"/>
              <a:ext cx="1696700" cy="1377135"/>
              <a:chOff x="2714323" y="1441616"/>
              <a:chExt cx="1696700" cy="1377135"/>
            </a:xfrm>
          </p:grpSpPr>
          <p:sp>
            <p:nvSpPr>
              <p:cNvPr id="14" name="Oval 13">
                <a:extLst>
                  <a:ext uri="{FF2B5EF4-FFF2-40B4-BE49-F238E27FC236}">
                    <a16:creationId xmlns:a16="http://schemas.microsoft.com/office/drawing/2014/main" id="{0184D540-852E-2F4C-AC3F-F8F546196DA9}"/>
                  </a:ext>
                  <a:ext uri="{C183D7F6-B498-43B3-948B-1728B52AA6E4}">
                    <adec:decorative xmlns:adec="http://schemas.microsoft.com/office/drawing/2017/decorative" val="1"/>
                  </a:ext>
                </a:extLst>
              </p:cNvPr>
              <p:cNvSpPr/>
              <p:nvPr/>
            </p:nvSpPr>
            <p:spPr>
              <a:xfrm>
                <a:off x="2881394" y="1441616"/>
                <a:ext cx="1362558" cy="137713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6A48984-62AF-074E-8D6E-FA33A9ED031C}"/>
                  </a:ext>
                  <a:ext uri="{C183D7F6-B498-43B3-948B-1728B52AA6E4}">
                    <adec:decorative xmlns:adec="http://schemas.microsoft.com/office/drawing/2017/decorative" val="1"/>
                  </a:ext>
                </a:extLst>
              </p:cNvPr>
              <p:cNvSpPr txBox="1"/>
              <p:nvPr/>
            </p:nvSpPr>
            <p:spPr>
              <a:xfrm>
                <a:off x="2714323" y="1837798"/>
                <a:ext cx="1696700" cy="662245"/>
              </a:xfrm>
              <a:prstGeom prst="rect">
                <a:avLst/>
              </a:prstGeom>
              <a:noFill/>
            </p:spPr>
            <p:txBody>
              <a:bodyPr wrap="square" rtlCol="0">
                <a:spAutoFit/>
              </a:bodyPr>
              <a:lstStyle/>
              <a:p>
                <a:pPr algn="ctr"/>
                <a:r>
                  <a:rPr lang="en-US" sz="1400" dirty="0"/>
                  <a:t>Handwashing Station</a:t>
                </a:r>
              </a:p>
            </p:txBody>
          </p:sp>
        </p:grpSp>
        <p:pic>
          <p:nvPicPr>
            <p:cNvPr id="9" name="Graphic 8">
              <a:extLst>
                <a:ext uri="{FF2B5EF4-FFF2-40B4-BE49-F238E27FC236}">
                  <a16:creationId xmlns:a16="http://schemas.microsoft.com/office/drawing/2014/main" id="{205F4776-EC5C-DD44-BAF5-D91CC10880EF}"/>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92076" y="1431103"/>
              <a:ext cx="541194" cy="541194"/>
            </a:xfrm>
            <a:prstGeom prst="rect">
              <a:avLst/>
            </a:prstGeom>
          </p:spPr>
        </p:pic>
        <p:pic>
          <p:nvPicPr>
            <p:cNvPr id="13" name="Graphic 12">
              <a:extLst>
                <a:ext uri="{FF2B5EF4-FFF2-40B4-BE49-F238E27FC236}">
                  <a16:creationId xmlns:a16="http://schemas.microsoft.com/office/drawing/2014/main" id="{A074FDDE-184E-2C4A-859A-15599D28627F}"/>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49921" y="2360320"/>
              <a:ext cx="491929" cy="491928"/>
            </a:xfrm>
            <a:prstGeom prst="rect">
              <a:avLst/>
            </a:prstGeom>
          </p:spPr>
        </p:pic>
      </p:grpSp>
      <p:grpSp>
        <p:nvGrpSpPr>
          <p:cNvPr id="34" name="Group 33">
            <a:extLst>
              <a:ext uri="{FF2B5EF4-FFF2-40B4-BE49-F238E27FC236}">
                <a16:creationId xmlns:a16="http://schemas.microsoft.com/office/drawing/2014/main" id="{F62A0F14-096F-5743-9421-55F0813C4547}"/>
              </a:ext>
              <a:ext uri="{C183D7F6-B498-43B3-948B-1728B52AA6E4}">
                <adec:decorative xmlns:adec="http://schemas.microsoft.com/office/drawing/2017/decorative" val="1"/>
              </a:ext>
            </a:extLst>
          </p:cNvPr>
          <p:cNvGrpSpPr/>
          <p:nvPr/>
        </p:nvGrpSpPr>
        <p:grpSpPr>
          <a:xfrm>
            <a:off x="2174796" y="1376016"/>
            <a:ext cx="798531" cy="1352227"/>
            <a:chOff x="2975305" y="2172127"/>
            <a:chExt cx="798531" cy="1352227"/>
          </a:xfrm>
        </p:grpSpPr>
        <p:sp>
          <p:nvSpPr>
            <p:cNvPr id="21" name="Rectangle 20">
              <a:extLst>
                <a:ext uri="{FF2B5EF4-FFF2-40B4-BE49-F238E27FC236}">
                  <a16:creationId xmlns:a16="http://schemas.microsoft.com/office/drawing/2014/main" id="{5C4BCE25-03E5-0D42-A391-581F65A716BA}"/>
                </a:ext>
                <a:ext uri="{C183D7F6-B498-43B3-948B-1728B52AA6E4}">
                  <adec:decorative xmlns:adec="http://schemas.microsoft.com/office/drawing/2017/decorative" val="1"/>
                </a:ext>
              </a:extLst>
            </p:cNvPr>
            <p:cNvSpPr/>
            <p:nvPr/>
          </p:nvSpPr>
          <p:spPr>
            <a:xfrm>
              <a:off x="3045050" y="2172127"/>
              <a:ext cx="659043" cy="135222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F794567-4C09-0748-815C-71C17C3F7CC5}"/>
                </a:ext>
                <a:ext uri="{C183D7F6-B498-43B3-948B-1728B52AA6E4}">
                  <adec:decorative xmlns:adec="http://schemas.microsoft.com/office/drawing/2017/decorative" val="1"/>
                </a:ext>
              </a:extLst>
            </p:cNvPr>
            <p:cNvSpPr txBox="1"/>
            <p:nvPr/>
          </p:nvSpPr>
          <p:spPr>
            <a:xfrm>
              <a:off x="3103349" y="2291447"/>
              <a:ext cx="542441" cy="369332"/>
            </a:xfrm>
            <a:prstGeom prst="rect">
              <a:avLst/>
            </a:prstGeom>
            <a:noFill/>
          </p:spPr>
          <p:txBody>
            <a:bodyPr wrap="square" rtlCol="0">
              <a:spAutoFit/>
            </a:bodyPr>
            <a:lstStyle/>
            <a:p>
              <a:r>
                <a:rPr lang="en-US" dirty="0">
                  <a:solidFill>
                    <a:schemeClr val="bg1"/>
                  </a:solidFill>
                </a:rPr>
                <a:t>Cot</a:t>
              </a:r>
            </a:p>
          </p:txBody>
        </p:sp>
        <p:pic>
          <p:nvPicPr>
            <p:cNvPr id="28" name="Graphic 27">
              <a:extLst>
                <a:ext uri="{FF2B5EF4-FFF2-40B4-BE49-F238E27FC236}">
                  <a16:creationId xmlns:a16="http://schemas.microsoft.com/office/drawing/2014/main" id="{3707C57B-F9F4-924D-B8C8-717EA62675EF}"/>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75305" y="2626113"/>
              <a:ext cx="798531" cy="798531"/>
            </a:xfrm>
            <a:prstGeom prst="rect">
              <a:avLst/>
            </a:prstGeom>
          </p:spPr>
        </p:pic>
      </p:grpSp>
      <p:grpSp>
        <p:nvGrpSpPr>
          <p:cNvPr id="32" name="Group 31">
            <a:extLst>
              <a:ext uri="{FF2B5EF4-FFF2-40B4-BE49-F238E27FC236}">
                <a16:creationId xmlns:a16="http://schemas.microsoft.com/office/drawing/2014/main" id="{F5A73D35-37F8-EB45-9DD2-B38B0E4AFC7A}"/>
              </a:ext>
              <a:ext uri="{C183D7F6-B498-43B3-948B-1728B52AA6E4}">
                <adec:decorative xmlns:adec="http://schemas.microsoft.com/office/drawing/2017/decorative" val="1"/>
              </a:ext>
            </a:extLst>
          </p:cNvPr>
          <p:cNvGrpSpPr/>
          <p:nvPr/>
        </p:nvGrpSpPr>
        <p:grpSpPr>
          <a:xfrm>
            <a:off x="5504741" y="1399849"/>
            <a:ext cx="861319" cy="1352227"/>
            <a:chOff x="4570861" y="2172127"/>
            <a:chExt cx="861319" cy="1352227"/>
          </a:xfrm>
        </p:grpSpPr>
        <p:sp>
          <p:nvSpPr>
            <p:cNvPr id="29" name="Rectangle 28">
              <a:extLst>
                <a:ext uri="{FF2B5EF4-FFF2-40B4-BE49-F238E27FC236}">
                  <a16:creationId xmlns:a16="http://schemas.microsoft.com/office/drawing/2014/main" id="{0D8803DF-9269-A64C-96AD-76D7E3D2E576}"/>
                </a:ext>
                <a:ext uri="{C183D7F6-B498-43B3-948B-1728B52AA6E4}">
                  <adec:decorative xmlns:adec="http://schemas.microsoft.com/office/drawing/2017/decorative" val="1"/>
                </a:ext>
              </a:extLst>
            </p:cNvPr>
            <p:cNvSpPr/>
            <p:nvPr/>
          </p:nvSpPr>
          <p:spPr>
            <a:xfrm>
              <a:off x="4672002" y="2172127"/>
              <a:ext cx="659043" cy="135222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D1AFB01B-8DB0-ED4D-B6FA-F76E82C7366A}"/>
                </a:ext>
                <a:ext uri="{C183D7F6-B498-43B3-948B-1728B52AA6E4}">
                  <adec:decorative xmlns:adec="http://schemas.microsoft.com/office/drawing/2017/decorative" val="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0800000">
              <a:off x="4570861" y="2586496"/>
              <a:ext cx="861319" cy="861319"/>
            </a:xfrm>
            <a:prstGeom prst="rect">
              <a:avLst/>
            </a:prstGeom>
          </p:spPr>
        </p:pic>
        <p:sp>
          <p:nvSpPr>
            <p:cNvPr id="30" name="TextBox 29">
              <a:extLst>
                <a:ext uri="{FF2B5EF4-FFF2-40B4-BE49-F238E27FC236}">
                  <a16:creationId xmlns:a16="http://schemas.microsoft.com/office/drawing/2014/main" id="{A7000A1A-934D-4846-B667-C0BDCD11788E}"/>
                </a:ext>
                <a:ext uri="{C183D7F6-B498-43B3-948B-1728B52AA6E4}">
                  <adec:decorative xmlns:adec="http://schemas.microsoft.com/office/drawing/2017/decorative" val="1"/>
                </a:ext>
              </a:extLst>
            </p:cNvPr>
            <p:cNvSpPr txBox="1"/>
            <p:nvPr/>
          </p:nvSpPr>
          <p:spPr>
            <a:xfrm>
              <a:off x="4730301" y="2291447"/>
              <a:ext cx="542441" cy="369332"/>
            </a:xfrm>
            <a:prstGeom prst="rect">
              <a:avLst/>
            </a:prstGeom>
            <a:noFill/>
          </p:spPr>
          <p:txBody>
            <a:bodyPr wrap="square" rtlCol="0">
              <a:spAutoFit/>
            </a:bodyPr>
            <a:lstStyle/>
            <a:p>
              <a:r>
                <a:rPr lang="en-US" dirty="0">
                  <a:solidFill>
                    <a:schemeClr val="bg1"/>
                  </a:solidFill>
                </a:rPr>
                <a:t>Cot</a:t>
              </a:r>
            </a:p>
          </p:txBody>
        </p:sp>
      </p:grpSp>
      <p:sp>
        <p:nvSpPr>
          <p:cNvPr id="35" name="Rectangle 34">
            <a:extLst>
              <a:ext uri="{FF2B5EF4-FFF2-40B4-BE49-F238E27FC236}">
                <a16:creationId xmlns:a16="http://schemas.microsoft.com/office/drawing/2014/main" id="{4334D194-F153-A746-87D5-E1C86945C15A}"/>
              </a:ext>
              <a:ext uri="{C183D7F6-B498-43B3-948B-1728B52AA6E4}">
                <adec:decorative xmlns:adec="http://schemas.microsoft.com/office/drawing/2017/decorative" val="1"/>
              </a:ext>
            </a:extLst>
          </p:cNvPr>
          <p:cNvSpPr/>
          <p:nvPr/>
        </p:nvSpPr>
        <p:spPr>
          <a:xfrm>
            <a:off x="8877977" y="1394039"/>
            <a:ext cx="659043" cy="135222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6" name="TextBox 35">
            <a:extLst>
              <a:ext uri="{FF2B5EF4-FFF2-40B4-BE49-F238E27FC236}">
                <a16:creationId xmlns:a16="http://schemas.microsoft.com/office/drawing/2014/main" id="{F90D2F0B-DE38-8749-B618-289E35F7F7A9}"/>
              </a:ext>
              <a:ext uri="{C183D7F6-B498-43B3-948B-1728B52AA6E4}">
                <adec:decorative xmlns:adec="http://schemas.microsoft.com/office/drawing/2017/decorative" val="1"/>
              </a:ext>
            </a:extLst>
          </p:cNvPr>
          <p:cNvSpPr txBox="1"/>
          <p:nvPr/>
        </p:nvSpPr>
        <p:spPr>
          <a:xfrm>
            <a:off x="8950632" y="1435945"/>
            <a:ext cx="542441" cy="369332"/>
          </a:xfrm>
          <a:prstGeom prst="rect">
            <a:avLst/>
          </a:prstGeom>
          <a:noFill/>
        </p:spPr>
        <p:txBody>
          <a:bodyPr wrap="square" rtlCol="0">
            <a:spAutoFit/>
          </a:bodyPr>
          <a:lstStyle/>
          <a:p>
            <a:r>
              <a:rPr lang="en-US" b="1" dirty="0">
                <a:solidFill>
                  <a:schemeClr val="bg1"/>
                </a:solidFill>
              </a:rPr>
              <a:t>Cot</a:t>
            </a:r>
          </a:p>
        </p:txBody>
      </p:sp>
      <p:pic>
        <p:nvPicPr>
          <p:cNvPr id="37" name="Graphic 36">
            <a:extLst>
              <a:ext uri="{FF2B5EF4-FFF2-40B4-BE49-F238E27FC236}">
                <a16:creationId xmlns:a16="http://schemas.microsoft.com/office/drawing/2014/main" id="{D855AA5C-6FC5-2C49-88E9-BC8694A2160B}"/>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12"/>
              </a:ext>
            </a:extLst>
          </a:blip>
          <a:stretch>
            <a:fillRect/>
          </a:stretch>
        </p:blipFill>
        <p:spPr>
          <a:xfrm>
            <a:off x="8822585" y="1776287"/>
            <a:ext cx="798531" cy="798531"/>
          </a:xfrm>
          <a:prstGeom prst="rect">
            <a:avLst/>
          </a:prstGeom>
        </p:spPr>
      </p:pic>
      <p:sp>
        <p:nvSpPr>
          <p:cNvPr id="38" name="Rectangle 37">
            <a:extLst>
              <a:ext uri="{FF2B5EF4-FFF2-40B4-BE49-F238E27FC236}">
                <a16:creationId xmlns:a16="http://schemas.microsoft.com/office/drawing/2014/main" id="{20FEEFD0-D117-9B45-B68D-2E8AB9B52E22}"/>
              </a:ext>
              <a:ext uri="{C183D7F6-B498-43B3-948B-1728B52AA6E4}">
                <adec:decorative xmlns:adec="http://schemas.microsoft.com/office/drawing/2017/decorative" val="1"/>
              </a:ext>
            </a:extLst>
          </p:cNvPr>
          <p:cNvSpPr/>
          <p:nvPr/>
        </p:nvSpPr>
        <p:spPr>
          <a:xfrm>
            <a:off x="5636228" y="3766372"/>
            <a:ext cx="659043" cy="135222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023688EF-F917-A14E-9559-F9C106FAC7F0}"/>
              </a:ext>
              <a:ext uri="{C183D7F6-B498-43B3-948B-1728B52AA6E4}">
                <adec:decorative xmlns:adec="http://schemas.microsoft.com/office/drawing/2017/decorative" val="1"/>
              </a:ext>
            </a:extLst>
          </p:cNvPr>
          <p:cNvSpPr txBox="1"/>
          <p:nvPr/>
        </p:nvSpPr>
        <p:spPr>
          <a:xfrm>
            <a:off x="5694527" y="3885692"/>
            <a:ext cx="542441" cy="369332"/>
          </a:xfrm>
          <a:prstGeom prst="rect">
            <a:avLst/>
          </a:prstGeom>
          <a:noFill/>
        </p:spPr>
        <p:txBody>
          <a:bodyPr wrap="square" rtlCol="0">
            <a:spAutoFit/>
          </a:bodyPr>
          <a:lstStyle/>
          <a:p>
            <a:r>
              <a:rPr lang="en-US" dirty="0">
                <a:solidFill>
                  <a:schemeClr val="bg1"/>
                </a:solidFill>
              </a:rPr>
              <a:t>Cot</a:t>
            </a:r>
          </a:p>
        </p:txBody>
      </p:sp>
      <p:pic>
        <p:nvPicPr>
          <p:cNvPr id="40" name="Graphic 39">
            <a:extLst>
              <a:ext uri="{FF2B5EF4-FFF2-40B4-BE49-F238E27FC236}">
                <a16:creationId xmlns:a16="http://schemas.microsoft.com/office/drawing/2014/main" id="{F7A92E10-EF5F-D54C-861D-A4644E8347F4}"/>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12"/>
              </a:ext>
            </a:extLst>
          </a:blip>
          <a:stretch>
            <a:fillRect/>
          </a:stretch>
        </p:blipFill>
        <p:spPr>
          <a:xfrm rot="10800000">
            <a:off x="5566483" y="4220358"/>
            <a:ext cx="798531" cy="798531"/>
          </a:xfrm>
          <a:prstGeom prst="rect">
            <a:avLst/>
          </a:prstGeom>
        </p:spPr>
      </p:pic>
      <p:grpSp>
        <p:nvGrpSpPr>
          <p:cNvPr id="41" name="Group 40">
            <a:extLst>
              <a:ext uri="{FF2B5EF4-FFF2-40B4-BE49-F238E27FC236}">
                <a16:creationId xmlns:a16="http://schemas.microsoft.com/office/drawing/2014/main" id="{CD2F27BA-7C4B-454C-8077-3441DED44F24}"/>
              </a:ext>
              <a:ext uri="{C183D7F6-B498-43B3-948B-1728B52AA6E4}">
                <adec:decorative xmlns:adec="http://schemas.microsoft.com/office/drawing/2017/decorative" val="1"/>
              </a:ext>
            </a:extLst>
          </p:cNvPr>
          <p:cNvGrpSpPr/>
          <p:nvPr/>
        </p:nvGrpSpPr>
        <p:grpSpPr>
          <a:xfrm>
            <a:off x="2143400" y="3766372"/>
            <a:ext cx="861319" cy="1352227"/>
            <a:chOff x="4570861" y="2172127"/>
            <a:chExt cx="861319" cy="1352227"/>
          </a:xfrm>
        </p:grpSpPr>
        <p:sp>
          <p:nvSpPr>
            <p:cNvPr id="42" name="Rectangle 41">
              <a:extLst>
                <a:ext uri="{FF2B5EF4-FFF2-40B4-BE49-F238E27FC236}">
                  <a16:creationId xmlns:a16="http://schemas.microsoft.com/office/drawing/2014/main" id="{7A42E74F-E7E3-0D4B-A925-26E15805A4BF}"/>
                </a:ext>
                <a:ext uri="{C183D7F6-B498-43B3-948B-1728B52AA6E4}">
                  <adec:decorative xmlns:adec="http://schemas.microsoft.com/office/drawing/2017/decorative" val="1"/>
                </a:ext>
              </a:extLst>
            </p:cNvPr>
            <p:cNvSpPr/>
            <p:nvPr/>
          </p:nvSpPr>
          <p:spPr>
            <a:xfrm>
              <a:off x="4672002" y="2172127"/>
              <a:ext cx="659043" cy="135222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3" name="Graphic 42">
              <a:extLst>
                <a:ext uri="{FF2B5EF4-FFF2-40B4-BE49-F238E27FC236}">
                  <a16:creationId xmlns:a16="http://schemas.microsoft.com/office/drawing/2014/main" id="{D078CBBC-6D4D-F343-BE49-A6455F795A40}"/>
                </a:ext>
                <a:ext uri="{C183D7F6-B498-43B3-948B-1728B52AA6E4}">
                  <adec:decorative xmlns:adec="http://schemas.microsoft.com/office/drawing/2017/decorative" val="1"/>
                </a:ext>
              </a:extLst>
            </p:cNvPr>
            <p:cNvPicPr>
              <a:picLocks noChangeAspect="1"/>
            </p:cNvPicPr>
            <p:nvPr/>
          </p:nvPicPr>
          <p:blipFill>
            <a:blip r:embed="rId10">
              <a:extLst>
                <a:ext uri="{96DAC541-7B7A-43D3-8B79-37D633B846F1}">
                  <asvg:svgBlip xmlns:asvg="http://schemas.microsoft.com/office/drawing/2016/SVG/main" r:embed="rId13"/>
                </a:ext>
              </a:extLst>
            </a:blip>
            <a:stretch>
              <a:fillRect/>
            </a:stretch>
          </p:blipFill>
          <p:spPr>
            <a:xfrm>
              <a:off x="4570861" y="2586496"/>
              <a:ext cx="861319" cy="861319"/>
            </a:xfrm>
            <a:prstGeom prst="rect">
              <a:avLst/>
            </a:prstGeom>
          </p:spPr>
        </p:pic>
        <p:sp>
          <p:nvSpPr>
            <p:cNvPr id="44" name="TextBox 43">
              <a:extLst>
                <a:ext uri="{FF2B5EF4-FFF2-40B4-BE49-F238E27FC236}">
                  <a16:creationId xmlns:a16="http://schemas.microsoft.com/office/drawing/2014/main" id="{86C59440-E858-8C46-92A6-31FEA8394B7E}"/>
                </a:ext>
                <a:ext uri="{C183D7F6-B498-43B3-948B-1728B52AA6E4}">
                  <adec:decorative xmlns:adec="http://schemas.microsoft.com/office/drawing/2017/decorative" val="1"/>
                </a:ext>
              </a:extLst>
            </p:cNvPr>
            <p:cNvSpPr txBox="1"/>
            <p:nvPr/>
          </p:nvSpPr>
          <p:spPr>
            <a:xfrm>
              <a:off x="4730301" y="2291447"/>
              <a:ext cx="542441" cy="369332"/>
            </a:xfrm>
            <a:prstGeom prst="rect">
              <a:avLst/>
            </a:prstGeom>
            <a:noFill/>
          </p:spPr>
          <p:txBody>
            <a:bodyPr wrap="square" rtlCol="0">
              <a:spAutoFit/>
            </a:bodyPr>
            <a:lstStyle/>
            <a:p>
              <a:r>
                <a:rPr lang="en-US" dirty="0">
                  <a:solidFill>
                    <a:schemeClr val="bg1"/>
                  </a:solidFill>
                </a:rPr>
                <a:t>Cot</a:t>
              </a:r>
            </a:p>
          </p:txBody>
        </p:sp>
      </p:grpSp>
      <p:grpSp>
        <p:nvGrpSpPr>
          <p:cNvPr id="45" name="Group 44">
            <a:extLst>
              <a:ext uri="{FF2B5EF4-FFF2-40B4-BE49-F238E27FC236}">
                <a16:creationId xmlns:a16="http://schemas.microsoft.com/office/drawing/2014/main" id="{DAAE3CF8-C1F0-DF4F-80DA-E1EC00714EFE}"/>
              </a:ext>
              <a:ext uri="{C183D7F6-B498-43B3-948B-1728B52AA6E4}">
                <adec:decorative xmlns:adec="http://schemas.microsoft.com/office/drawing/2017/decorative" val="1"/>
              </a:ext>
            </a:extLst>
          </p:cNvPr>
          <p:cNvGrpSpPr/>
          <p:nvPr/>
        </p:nvGrpSpPr>
        <p:grpSpPr>
          <a:xfrm>
            <a:off x="8770395" y="3755637"/>
            <a:ext cx="861319" cy="1352227"/>
            <a:chOff x="4570861" y="2172127"/>
            <a:chExt cx="861319" cy="1352227"/>
          </a:xfrm>
        </p:grpSpPr>
        <p:sp>
          <p:nvSpPr>
            <p:cNvPr id="46" name="Rectangle 45">
              <a:extLst>
                <a:ext uri="{FF2B5EF4-FFF2-40B4-BE49-F238E27FC236}">
                  <a16:creationId xmlns:a16="http://schemas.microsoft.com/office/drawing/2014/main" id="{261FFD3D-0A84-4041-9125-6A67D6DAAC75}"/>
                </a:ext>
                <a:ext uri="{C183D7F6-B498-43B3-948B-1728B52AA6E4}">
                  <adec:decorative xmlns:adec="http://schemas.microsoft.com/office/drawing/2017/decorative" val="1"/>
                </a:ext>
              </a:extLst>
            </p:cNvPr>
            <p:cNvSpPr/>
            <p:nvPr/>
          </p:nvSpPr>
          <p:spPr>
            <a:xfrm>
              <a:off x="4672002" y="2172127"/>
              <a:ext cx="659043" cy="135222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a:extLst>
                <a:ext uri="{FF2B5EF4-FFF2-40B4-BE49-F238E27FC236}">
                  <a16:creationId xmlns:a16="http://schemas.microsoft.com/office/drawing/2014/main" id="{3BBFD4D8-C200-AE40-8F35-A75D49B728F5}"/>
                </a:ext>
                <a:ext uri="{C183D7F6-B498-43B3-948B-1728B52AA6E4}">
                  <adec:decorative xmlns:adec="http://schemas.microsoft.com/office/drawing/2017/decorative" val="1"/>
                </a:ext>
              </a:extLst>
            </p:cNvPr>
            <p:cNvPicPr>
              <a:picLocks noChangeAspect="1"/>
            </p:cNvPicPr>
            <p:nvPr/>
          </p:nvPicPr>
          <p:blipFill>
            <a:blip r:embed="rId10">
              <a:extLst>
                <a:ext uri="{96DAC541-7B7A-43D3-8B79-37D633B846F1}">
                  <asvg:svgBlip xmlns:asvg="http://schemas.microsoft.com/office/drawing/2016/SVG/main" r:embed="rId13"/>
                </a:ext>
              </a:extLst>
            </a:blip>
            <a:stretch>
              <a:fillRect/>
            </a:stretch>
          </p:blipFill>
          <p:spPr>
            <a:xfrm>
              <a:off x="4570861" y="2586496"/>
              <a:ext cx="861319" cy="861319"/>
            </a:xfrm>
            <a:prstGeom prst="rect">
              <a:avLst/>
            </a:prstGeom>
          </p:spPr>
        </p:pic>
        <p:sp>
          <p:nvSpPr>
            <p:cNvPr id="48" name="TextBox 47">
              <a:extLst>
                <a:ext uri="{FF2B5EF4-FFF2-40B4-BE49-F238E27FC236}">
                  <a16:creationId xmlns:a16="http://schemas.microsoft.com/office/drawing/2014/main" id="{4008D5CB-E0E3-384F-8292-AC9E9505A873}"/>
                </a:ext>
                <a:ext uri="{C183D7F6-B498-43B3-948B-1728B52AA6E4}">
                  <adec:decorative xmlns:adec="http://schemas.microsoft.com/office/drawing/2017/decorative" val="1"/>
                </a:ext>
              </a:extLst>
            </p:cNvPr>
            <p:cNvSpPr txBox="1"/>
            <p:nvPr/>
          </p:nvSpPr>
          <p:spPr>
            <a:xfrm>
              <a:off x="4730301" y="2291447"/>
              <a:ext cx="542441" cy="369332"/>
            </a:xfrm>
            <a:prstGeom prst="rect">
              <a:avLst/>
            </a:prstGeom>
            <a:noFill/>
          </p:spPr>
          <p:txBody>
            <a:bodyPr wrap="square" rtlCol="0">
              <a:spAutoFit/>
            </a:bodyPr>
            <a:lstStyle/>
            <a:p>
              <a:r>
                <a:rPr lang="en-US" dirty="0">
                  <a:solidFill>
                    <a:schemeClr val="bg1"/>
                  </a:solidFill>
                </a:rPr>
                <a:t>Cot</a:t>
              </a:r>
            </a:p>
          </p:txBody>
        </p:sp>
      </p:grpSp>
      <p:pic>
        <p:nvPicPr>
          <p:cNvPr id="61" name="Graphic 60">
            <a:extLst>
              <a:ext uri="{FF2B5EF4-FFF2-40B4-BE49-F238E27FC236}">
                <a16:creationId xmlns:a16="http://schemas.microsoft.com/office/drawing/2014/main" id="{80AD515D-9827-6F42-9961-9FEB40FA0BFB}"/>
              </a:ext>
              <a:ext uri="{C183D7F6-B498-43B3-948B-1728B52AA6E4}">
                <adec:decorative xmlns:adec="http://schemas.microsoft.com/office/drawing/2017/decorative" val="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16200000">
            <a:off x="383609" y="3845814"/>
            <a:ext cx="609276" cy="460886"/>
          </a:xfrm>
          <a:prstGeom prst="rect">
            <a:avLst/>
          </a:prstGeom>
        </p:spPr>
      </p:pic>
      <p:grpSp>
        <p:nvGrpSpPr>
          <p:cNvPr id="71" name="Group 70">
            <a:extLst>
              <a:ext uri="{FF2B5EF4-FFF2-40B4-BE49-F238E27FC236}">
                <a16:creationId xmlns:a16="http://schemas.microsoft.com/office/drawing/2014/main" id="{4C64D559-33C4-7341-A748-ECA60928F4D3}"/>
              </a:ext>
              <a:ext uri="{C183D7F6-B498-43B3-948B-1728B52AA6E4}">
                <adec:decorative xmlns:adec="http://schemas.microsoft.com/office/drawing/2017/decorative" val="1"/>
              </a:ext>
            </a:extLst>
          </p:cNvPr>
          <p:cNvGrpSpPr/>
          <p:nvPr/>
        </p:nvGrpSpPr>
        <p:grpSpPr>
          <a:xfrm>
            <a:off x="4058916" y="1298832"/>
            <a:ext cx="861319" cy="824840"/>
            <a:chOff x="4433980" y="3152225"/>
            <a:chExt cx="1220333" cy="1260257"/>
          </a:xfrm>
        </p:grpSpPr>
        <p:sp>
          <p:nvSpPr>
            <p:cNvPr id="69" name="Oval 68">
              <a:extLst>
                <a:ext uri="{FF2B5EF4-FFF2-40B4-BE49-F238E27FC236}">
                  <a16:creationId xmlns:a16="http://schemas.microsoft.com/office/drawing/2014/main" id="{F482571E-1F8E-1C48-BABF-ECB26F71C7C9}"/>
                </a:ext>
                <a:ext uri="{C183D7F6-B498-43B3-948B-1728B52AA6E4}">
                  <adec:decorative xmlns:adec="http://schemas.microsoft.com/office/drawing/2017/decorative" val="1"/>
                </a:ext>
              </a:extLst>
            </p:cNvPr>
            <p:cNvSpPr/>
            <p:nvPr/>
          </p:nvSpPr>
          <p:spPr>
            <a:xfrm>
              <a:off x="4433980" y="3152225"/>
              <a:ext cx="1220333" cy="1260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70389432-A43C-144F-A434-B5922EE013BA}"/>
                </a:ext>
                <a:ext uri="{C183D7F6-B498-43B3-948B-1728B52AA6E4}">
                  <adec:decorative xmlns:adec="http://schemas.microsoft.com/office/drawing/2017/decorative" val="1"/>
                </a:ext>
              </a:extLst>
            </p:cNvPr>
            <p:cNvSpPr txBox="1"/>
            <p:nvPr/>
          </p:nvSpPr>
          <p:spPr>
            <a:xfrm>
              <a:off x="4591330" y="3208037"/>
              <a:ext cx="972394" cy="564295"/>
            </a:xfrm>
            <a:prstGeom prst="rect">
              <a:avLst/>
            </a:prstGeom>
            <a:noFill/>
          </p:spPr>
          <p:txBody>
            <a:bodyPr wrap="square" rtlCol="0">
              <a:spAutoFit/>
            </a:bodyPr>
            <a:lstStyle/>
            <a:p>
              <a:r>
                <a:rPr lang="en-US" dirty="0"/>
                <a:t>Table</a:t>
              </a:r>
            </a:p>
          </p:txBody>
        </p:sp>
      </p:grpSp>
      <p:grpSp>
        <p:nvGrpSpPr>
          <p:cNvPr id="73" name="Group 72">
            <a:extLst>
              <a:ext uri="{FF2B5EF4-FFF2-40B4-BE49-F238E27FC236}">
                <a16:creationId xmlns:a16="http://schemas.microsoft.com/office/drawing/2014/main" id="{3942F3FA-63B0-6448-8697-E2720C74584C}"/>
              </a:ext>
              <a:ext uri="{C183D7F6-B498-43B3-948B-1728B52AA6E4}">
                <adec:decorative xmlns:adec="http://schemas.microsoft.com/office/drawing/2017/decorative" val="1"/>
              </a:ext>
            </a:extLst>
          </p:cNvPr>
          <p:cNvGrpSpPr/>
          <p:nvPr/>
        </p:nvGrpSpPr>
        <p:grpSpPr>
          <a:xfrm>
            <a:off x="7629504" y="1290423"/>
            <a:ext cx="861319" cy="824840"/>
            <a:chOff x="4433980" y="3152225"/>
            <a:chExt cx="1220333" cy="1260257"/>
          </a:xfrm>
        </p:grpSpPr>
        <p:sp>
          <p:nvSpPr>
            <p:cNvPr id="74" name="Oval 73">
              <a:extLst>
                <a:ext uri="{FF2B5EF4-FFF2-40B4-BE49-F238E27FC236}">
                  <a16:creationId xmlns:a16="http://schemas.microsoft.com/office/drawing/2014/main" id="{0D840ADC-DA42-5A48-8051-6D00B166CD4B}"/>
                </a:ext>
                <a:ext uri="{C183D7F6-B498-43B3-948B-1728B52AA6E4}">
                  <adec:decorative xmlns:adec="http://schemas.microsoft.com/office/drawing/2017/decorative" val="1"/>
                </a:ext>
              </a:extLst>
            </p:cNvPr>
            <p:cNvSpPr/>
            <p:nvPr/>
          </p:nvSpPr>
          <p:spPr>
            <a:xfrm>
              <a:off x="4433980" y="3152225"/>
              <a:ext cx="1220333" cy="1260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6906C57E-C755-D148-BCAB-D90EE6CA05C4}"/>
                </a:ext>
                <a:ext uri="{C183D7F6-B498-43B3-948B-1728B52AA6E4}">
                  <adec:decorative xmlns:adec="http://schemas.microsoft.com/office/drawing/2017/decorative" val="1"/>
                </a:ext>
              </a:extLst>
            </p:cNvPr>
            <p:cNvSpPr txBox="1"/>
            <p:nvPr/>
          </p:nvSpPr>
          <p:spPr>
            <a:xfrm>
              <a:off x="4591330" y="3208037"/>
              <a:ext cx="972394" cy="564295"/>
            </a:xfrm>
            <a:prstGeom prst="rect">
              <a:avLst/>
            </a:prstGeom>
            <a:noFill/>
          </p:spPr>
          <p:txBody>
            <a:bodyPr wrap="square" rtlCol="0">
              <a:spAutoFit/>
            </a:bodyPr>
            <a:lstStyle/>
            <a:p>
              <a:r>
                <a:rPr lang="en-US" dirty="0"/>
                <a:t>Table</a:t>
              </a:r>
            </a:p>
          </p:txBody>
        </p:sp>
      </p:grpSp>
      <p:grpSp>
        <p:nvGrpSpPr>
          <p:cNvPr id="89" name="Group 88">
            <a:extLst>
              <a:ext uri="{FF2B5EF4-FFF2-40B4-BE49-F238E27FC236}">
                <a16:creationId xmlns:a16="http://schemas.microsoft.com/office/drawing/2014/main" id="{903A5898-67C1-C04E-B7FD-C12BEBFD8173}"/>
              </a:ext>
              <a:ext uri="{C183D7F6-B498-43B3-948B-1728B52AA6E4}">
                <adec:decorative xmlns:adec="http://schemas.microsoft.com/office/drawing/2017/decorative" val="1"/>
              </a:ext>
            </a:extLst>
          </p:cNvPr>
          <p:cNvGrpSpPr/>
          <p:nvPr/>
        </p:nvGrpSpPr>
        <p:grpSpPr>
          <a:xfrm>
            <a:off x="4120070" y="4020540"/>
            <a:ext cx="861319" cy="824840"/>
            <a:chOff x="4433980" y="3137672"/>
            <a:chExt cx="1220333" cy="1260257"/>
          </a:xfrm>
        </p:grpSpPr>
        <p:sp>
          <p:nvSpPr>
            <p:cNvPr id="90" name="Oval 89">
              <a:extLst>
                <a:ext uri="{FF2B5EF4-FFF2-40B4-BE49-F238E27FC236}">
                  <a16:creationId xmlns:a16="http://schemas.microsoft.com/office/drawing/2014/main" id="{CEA8F4F1-D09F-5340-883D-F5C9FA1942EA}"/>
                </a:ext>
                <a:ext uri="{C183D7F6-B498-43B3-948B-1728B52AA6E4}">
                  <adec:decorative xmlns:adec="http://schemas.microsoft.com/office/drawing/2017/decorative" val="1"/>
                </a:ext>
              </a:extLst>
            </p:cNvPr>
            <p:cNvSpPr/>
            <p:nvPr/>
          </p:nvSpPr>
          <p:spPr>
            <a:xfrm>
              <a:off x="4433980" y="3137672"/>
              <a:ext cx="1220333" cy="1260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extBox 91">
              <a:extLst>
                <a:ext uri="{FF2B5EF4-FFF2-40B4-BE49-F238E27FC236}">
                  <a16:creationId xmlns:a16="http://schemas.microsoft.com/office/drawing/2014/main" id="{8BD47F42-BC34-534C-B8EE-B2D6A4B6170F}"/>
                </a:ext>
                <a:ext uri="{C183D7F6-B498-43B3-948B-1728B52AA6E4}">
                  <adec:decorative xmlns:adec="http://schemas.microsoft.com/office/drawing/2017/decorative" val="1"/>
                </a:ext>
              </a:extLst>
            </p:cNvPr>
            <p:cNvSpPr txBox="1"/>
            <p:nvPr/>
          </p:nvSpPr>
          <p:spPr>
            <a:xfrm>
              <a:off x="4591330" y="3208037"/>
              <a:ext cx="972394" cy="564295"/>
            </a:xfrm>
            <a:prstGeom prst="rect">
              <a:avLst/>
            </a:prstGeom>
            <a:noFill/>
          </p:spPr>
          <p:txBody>
            <a:bodyPr wrap="square" rtlCol="0">
              <a:spAutoFit/>
            </a:bodyPr>
            <a:lstStyle/>
            <a:p>
              <a:r>
                <a:rPr lang="en-US" dirty="0"/>
                <a:t>Table</a:t>
              </a:r>
            </a:p>
          </p:txBody>
        </p:sp>
      </p:grpSp>
      <p:grpSp>
        <p:nvGrpSpPr>
          <p:cNvPr id="93" name="Group 92">
            <a:extLst>
              <a:ext uri="{FF2B5EF4-FFF2-40B4-BE49-F238E27FC236}">
                <a16:creationId xmlns:a16="http://schemas.microsoft.com/office/drawing/2014/main" id="{EFE2E5CE-EB58-314A-9F78-3D641D63BC78}"/>
              </a:ext>
              <a:ext uri="{C183D7F6-B498-43B3-948B-1728B52AA6E4}">
                <adec:decorative xmlns:adec="http://schemas.microsoft.com/office/drawing/2017/decorative" val="1"/>
              </a:ext>
            </a:extLst>
          </p:cNvPr>
          <p:cNvGrpSpPr/>
          <p:nvPr/>
        </p:nvGrpSpPr>
        <p:grpSpPr>
          <a:xfrm>
            <a:off x="7629504" y="3935235"/>
            <a:ext cx="861319" cy="824840"/>
            <a:chOff x="4433980" y="3152225"/>
            <a:chExt cx="1220333" cy="1260257"/>
          </a:xfrm>
        </p:grpSpPr>
        <p:sp>
          <p:nvSpPr>
            <p:cNvPr id="94" name="Oval 93">
              <a:extLst>
                <a:ext uri="{FF2B5EF4-FFF2-40B4-BE49-F238E27FC236}">
                  <a16:creationId xmlns:a16="http://schemas.microsoft.com/office/drawing/2014/main" id="{F58E66B3-ACED-F441-810F-CBD679713A65}"/>
                </a:ext>
                <a:ext uri="{C183D7F6-B498-43B3-948B-1728B52AA6E4}">
                  <adec:decorative xmlns:adec="http://schemas.microsoft.com/office/drawing/2017/decorative" val="1"/>
                </a:ext>
              </a:extLst>
            </p:cNvPr>
            <p:cNvSpPr/>
            <p:nvPr/>
          </p:nvSpPr>
          <p:spPr>
            <a:xfrm>
              <a:off x="4433980" y="3152225"/>
              <a:ext cx="1220333" cy="1260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a:extLst>
                <a:ext uri="{FF2B5EF4-FFF2-40B4-BE49-F238E27FC236}">
                  <a16:creationId xmlns:a16="http://schemas.microsoft.com/office/drawing/2014/main" id="{83023378-B83B-7541-BDC2-64E561932E6C}"/>
                </a:ext>
                <a:ext uri="{C183D7F6-B498-43B3-948B-1728B52AA6E4}">
                  <adec:decorative xmlns:adec="http://schemas.microsoft.com/office/drawing/2017/decorative" val="1"/>
                </a:ext>
              </a:extLst>
            </p:cNvPr>
            <p:cNvSpPr txBox="1"/>
            <p:nvPr/>
          </p:nvSpPr>
          <p:spPr>
            <a:xfrm>
              <a:off x="4591330" y="3208037"/>
              <a:ext cx="972394" cy="564295"/>
            </a:xfrm>
            <a:prstGeom prst="rect">
              <a:avLst/>
            </a:prstGeom>
            <a:noFill/>
          </p:spPr>
          <p:txBody>
            <a:bodyPr wrap="square" rtlCol="0">
              <a:spAutoFit/>
            </a:bodyPr>
            <a:lstStyle/>
            <a:p>
              <a:r>
                <a:rPr lang="en-US" dirty="0"/>
                <a:t>Table</a:t>
              </a:r>
            </a:p>
          </p:txBody>
        </p:sp>
      </p:grpSp>
      <p:grpSp>
        <p:nvGrpSpPr>
          <p:cNvPr id="105" name="Group 104">
            <a:extLst>
              <a:ext uri="{FF2B5EF4-FFF2-40B4-BE49-F238E27FC236}">
                <a16:creationId xmlns:a16="http://schemas.microsoft.com/office/drawing/2014/main" id="{B25860F5-2B3C-B045-B27E-FC1F0F2EC9FF}"/>
              </a:ext>
              <a:ext uri="{C183D7F6-B498-43B3-948B-1728B52AA6E4}">
                <adec:decorative xmlns:adec="http://schemas.microsoft.com/office/drawing/2017/decorative" val="1"/>
              </a:ext>
            </a:extLst>
          </p:cNvPr>
          <p:cNvGrpSpPr/>
          <p:nvPr/>
        </p:nvGrpSpPr>
        <p:grpSpPr>
          <a:xfrm>
            <a:off x="3981239" y="2668852"/>
            <a:ext cx="1453206" cy="1114333"/>
            <a:chOff x="2714323" y="1431103"/>
            <a:chExt cx="1696700" cy="1421145"/>
          </a:xfrm>
        </p:grpSpPr>
        <p:grpSp>
          <p:nvGrpSpPr>
            <p:cNvPr id="106" name="Group 105">
              <a:extLst>
                <a:ext uri="{FF2B5EF4-FFF2-40B4-BE49-F238E27FC236}">
                  <a16:creationId xmlns:a16="http://schemas.microsoft.com/office/drawing/2014/main" id="{03AE3570-F0C9-D64B-8BC7-C14271F9DD3A}"/>
                </a:ext>
              </a:extLst>
            </p:cNvPr>
            <p:cNvGrpSpPr/>
            <p:nvPr/>
          </p:nvGrpSpPr>
          <p:grpSpPr>
            <a:xfrm>
              <a:off x="2714323" y="1441617"/>
              <a:ext cx="1696700" cy="1377135"/>
              <a:chOff x="2714323" y="1441617"/>
              <a:chExt cx="1696700" cy="1377135"/>
            </a:xfrm>
          </p:grpSpPr>
          <p:sp>
            <p:nvSpPr>
              <p:cNvPr id="109" name="Oval 108">
                <a:extLst>
                  <a:ext uri="{FF2B5EF4-FFF2-40B4-BE49-F238E27FC236}">
                    <a16:creationId xmlns:a16="http://schemas.microsoft.com/office/drawing/2014/main" id="{B1DCEC87-416C-294A-8867-7B7F523B754C}"/>
                  </a:ext>
                  <a:ext uri="{C183D7F6-B498-43B3-948B-1728B52AA6E4}">
                    <adec:decorative xmlns:adec="http://schemas.microsoft.com/office/drawing/2017/decorative" val="1"/>
                  </a:ext>
                </a:extLst>
              </p:cNvPr>
              <p:cNvSpPr/>
              <p:nvPr/>
            </p:nvSpPr>
            <p:spPr>
              <a:xfrm>
                <a:off x="2881394" y="1441617"/>
                <a:ext cx="1362558" cy="137713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36512A6C-A4FA-654B-AD29-365E412AE4C0}"/>
                  </a:ext>
                  <a:ext uri="{C183D7F6-B498-43B3-948B-1728B52AA6E4}">
                    <adec:decorative xmlns:adec="http://schemas.microsoft.com/office/drawing/2017/decorative" val="1"/>
                  </a:ext>
                </a:extLst>
              </p:cNvPr>
              <p:cNvSpPr txBox="1"/>
              <p:nvPr/>
            </p:nvSpPr>
            <p:spPr>
              <a:xfrm>
                <a:off x="2714323" y="1837798"/>
                <a:ext cx="1696700" cy="668518"/>
              </a:xfrm>
              <a:prstGeom prst="rect">
                <a:avLst/>
              </a:prstGeom>
              <a:noFill/>
            </p:spPr>
            <p:txBody>
              <a:bodyPr wrap="square" rtlCol="0">
                <a:spAutoFit/>
              </a:bodyPr>
              <a:lstStyle/>
              <a:p>
                <a:pPr algn="ctr"/>
                <a:r>
                  <a:rPr lang="en-US" sz="1200" dirty="0"/>
                  <a:t>Handwashing Station</a:t>
                </a:r>
              </a:p>
            </p:txBody>
          </p:sp>
        </p:grpSp>
        <p:pic>
          <p:nvPicPr>
            <p:cNvPr id="107" name="Graphic 106">
              <a:extLst>
                <a:ext uri="{FF2B5EF4-FFF2-40B4-BE49-F238E27FC236}">
                  <a16:creationId xmlns:a16="http://schemas.microsoft.com/office/drawing/2014/main" id="{7ADF5187-9C25-DD40-8340-E477F4286943}"/>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92076" y="1431103"/>
              <a:ext cx="541194" cy="541194"/>
            </a:xfrm>
            <a:prstGeom prst="rect">
              <a:avLst/>
            </a:prstGeom>
          </p:spPr>
        </p:pic>
        <p:pic>
          <p:nvPicPr>
            <p:cNvPr id="108" name="Graphic 107">
              <a:extLst>
                <a:ext uri="{FF2B5EF4-FFF2-40B4-BE49-F238E27FC236}">
                  <a16:creationId xmlns:a16="http://schemas.microsoft.com/office/drawing/2014/main" id="{899C4D47-B5CA-1441-B45F-EDDCD71908EC}"/>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49921" y="2360320"/>
              <a:ext cx="491928" cy="491928"/>
            </a:xfrm>
            <a:prstGeom prst="rect">
              <a:avLst/>
            </a:prstGeom>
          </p:spPr>
        </p:pic>
      </p:grpSp>
      <p:grpSp>
        <p:nvGrpSpPr>
          <p:cNvPr id="111" name="Group 110">
            <a:extLst>
              <a:ext uri="{FF2B5EF4-FFF2-40B4-BE49-F238E27FC236}">
                <a16:creationId xmlns:a16="http://schemas.microsoft.com/office/drawing/2014/main" id="{3A008590-DA6E-A547-8DF8-30F866475778}"/>
              </a:ext>
              <a:ext uri="{C183D7F6-B498-43B3-948B-1728B52AA6E4}">
                <adec:decorative xmlns:adec="http://schemas.microsoft.com/office/drawing/2017/decorative" val="1"/>
              </a:ext>
            </a:extLst>
          </p:cNvPr>
          <p:cNvGrpSpPr/>
          <p:nvPr/>
        </p:nvGrpSpPr>
        <p:grpSpPr>
          <a:xfrm>
            <a:off x="7447566" y="4971999"/>
            <a:ext cx="1277797" cy="1014501"/>
            <a:chOff x="2714323" y="1431103"/>
            <a:chExt cx="1696700" cy="1421145"/>
          </a:xfrm>
        </p:grpSpPr>
        <p:grpSp>
          <p:nvGrpSpPr>
            <p:cNvPr id="112" name="Group 111">
              <a:extLst>
                <a:ext uri="{FF2B5EF4-FFF2-40B4-BE49-F238E27FC236}">
                  <a16:creationId xmlns:a16="http://schemas.microsoft.com/office/drawing/2014/main" id="{ED4B0F22-A523-D44A-9DBA-4F41FEA977A6}"/>
                </a:ext>
              </a:extLst>
            </p:cNvPr>
            <p:cNvGrpSpPr/>
            <p:nvPr/>
          </p:nvGrpSpPr>
          <p:grpSpPr>
            <a:xfrm>
              <a:off x="2714323" y="1441617"/>
              <a:ext cx="1696700" cy="1377135"/>
              <a:chOff x="2714323" y="1441617"/>
              <a:chExt cx="1696700" cy="1377135"/>
            </a:xfrm>
          </p:grpSpPr>
          <p:sp>
            <p:nvSpPr>
              <p:cNvPr id="115" name="Oval 114">
                <a:extLst>
                  <a:ext uri="{FF2B5EF4-FFF2-40B4-BE49-F238E27FC236}">
                    <a16:creationId xmlns:a16="http://schemas.microsoft.com/office/drawing/2014/main" id="{1BCD188E-05CE-E346-BE98-0F8EF363FD8D}"/>
                  </a:ext>
                  <a:ext uri="{C183D7F6-B498-43B3-948B-1728B52AA6E4}">
                    <adec:decorative xmlns:adec="http://schemas.microsoft.com/office/drawing/2017/decorative" val="1"/>
                  </a:ext>
                </a:extLst>
              </p:cNvPr>
              <p:cNvSpPr/>
              <p:nvPr/>
            </p:nvSpPr>
            <p:spPr>
              <a:xfrm>
                <a:off x="2881394" y="1441617"/>
                <a:ext cx="1362558" cy="137713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Box 115">
                <a:extLst>
                  <a:ext uri="{FF2B5EF4-FFF2-40B4-BE49-F238E27FC236}">
                    <a16:creationId xmlns:a16="http://schemas.microsoft.com/office/drawing/2014/main" id="{A2FEB436-86D6-2442-A3C0-D725CA06B843}"/>
                  </a:ext>
                  <a:ext uri="{C183D7F6-B498-43B3-948B-1728B52AA6E4}">
                    <adec:decorative xmlns:adec="http://schemas.microsoft.com/office/drawing/2017/decorative" val="1"/>
                  </a:ext>
                </a:extLst>
              </p:cNvPr>
              <p:cNvSpPr txBox="1"/>
              <p:nvPr/>
            </p:nvSpPr>
            <p:spPr>
              <a:xfrm>
                <a:off x="2714323" y="1837798"/>
                <a:ext cx="1696700" cy="668518"/>
              </a:xfrm>
              <a:prstGeom prst="rect">
                <a:avLst/>
              </a:prstGeom>
              <a:noFill/>
            </p:spPr>
            <p:txBody>
              <a:bodyPr wrap="square" rtlCol="0">
                <a:spAutoFit/>
              </a:bodyPr>
              <a:lstStyle/>
              <a:p>
                <a:pPr algn="ctr"/>
                <a:r>
                  <a:rPr lang="en-US" sz="1200" dirty="0"/>
                  <a:t>Handwashing Station</a:t>
                </a:r>
              </a:p>
            </p:txBody>
          </p:sp>
        </p:grpSp>
        <p:pic>
          <p:nvPicPr>
            <p:cNvPr id="113" name="Graphic 112">
              <a:extLst>
                <a:ext uri="{FF2B5EF4-FFF2-40B4-BE49-F238E27FC236}">
                  <a16:creationId xmlns:a16="http://schemas.microsoft.com/office/drawing/2014/main" id="{FFC03E2C-F1D4-AD44-8F26-6FDB048C5D34}"/>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92076" y="1431103"/>
              <a:ext cx="541194" cy="541194"/>
            </a:xfrm>
            <a:prstGeom prst="rect">
              <a:avLst/>
            </a:prstGeom>
          </p:spPr>
        </p:pic>
        <p:pic>
          <p:nvPicPr>
            <p:cNvPr id="114" name="Graphic 113">
              <a:extLst>
                <a:ext uri="{FF2B5EF4-FFF2-40B4-BE49-F238E27FC236}">
                  <a16:creationId xmlns:a16="http://schemas.microsoft.com/office/drawing/2014/main" id="{70ACCD7B-EBFE-9F4E-A248-9AE93B79ADAF}"/>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49921" y="2360320"/>
              <a:ext cx="491928" cy="491928"/>
            </a:xfrm>
            <a:prstGeom prst="rect">
              <a:avLst/>
            </a:prstGeom>
          </p:spPr>
        </p:pic>
      </p:grpSp>
      <p:grpSp>
        <p:nvGrpSpPr>
          <p:cNvPr id="121" name="Group 120">
            <a:extLst>
              <a:ext uri="{FF2B5EF4-FFF2-40B4-BE49-F238E27FC236}">
                <a16:creationId xmlns:a16="http://schemas.microsoft.com/office/drawing/2014/main" id="{5539F69F-933E-5349-A592-96C160A14706}"/>
              </a:ext>
              <a:ext uri="{C183D7F6-B498-43B3-948B-1728B52AA6E4}">
                <adec:decorative xmlns:adec="http://schemas.microsoft.com/office/drawing/2017/decorative" val="1"/>
              </a:ext>
            </a:extLst>
          </p:cNvPr>
          <p:cNvGrpSpPr/>
          <p:nvPr/>
        </p:nvGrpSpPr>
        <p:grpSpPr>
          <a:xfrm>
            <a:off x="1380047" y="2758478"/>
            <a:ext cx="922793" cy="951022"/>
            <a:chOff x="1987971" y="3182460"/>
            <a:chExt cx="922793" cy="951022"/>
          </a:xfrm>
        </p:grpSpPr>
        <p:sp>
          <p:nvSpPr>
            <p:cNvPr id="117" name="Oval 116">
              <a:extLst>
                <a:ext uri="{FF2B5EF4-FFF2-40B4-BE49-F238E27FC236}">
                  <a16:creationId xmlns:a16="http://schemas.microsoft.com/office/drawing/2014/main" id="{47F7D40B-66B0-794D-ADA2-3FC6CB92EC0E}"/>
                </a:ext>
                <a:ext uri="{C183D7F6-B498-43B3-948B-1728B52AA6E4}">
                  <adec:decorative xmlns:adec="http://schemas.microsoft.com/office/drawing/2017/decorative" val="1"/>
                </a:ext>
              </a:extLst>
            </p:cNvPr>
            <p:cNvSpPr/>
            <p:nvPr/>
          </p:nvSpPr>
          <p:spPr>
            <a:xfrm>
              <a:off x="1987971" y="3182460"/>
              <a:ext cx="922793" cy="951022"/>
            </a:xfrm>
            <a:prstGeom prst="ellipse">
              <a:avLst/>
            </a:prstGeom>
            <a:solidFill>
              <a:srgbClr val="76D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TextBox 117">
              <a:extLst>
                <a:ext uri="{FF2B5EF4-FFF2-40B4-BE49-F238E27FC236}">
                  <a16:creationId xmlns:a16="http://schemas.microsoft.com/office/drawing/2014/main" id="{2771A47F-53ED-C34A-9D43-41A7BC1F56A5}"/>
                </a:ext>
                <a:ext uri="{C183D7F6-B498-43B3-948B-1728B52AA6E4}">
                  <adec:decorative xmlns:adec="http://schemas.microsoft.com/office/drawing/2017/decorative" val="1"/>
                </a:ext>
              </a:extLst>
            </p:cNvPr>
            <p:cNvSpPr txBox="1"/>
            <p:nvPr/>
          </p:nvSpPr>
          <p:spPr>
            <a:xfrm>
              <a:off x="2026757" y="3475437"/>
              <a:ext cx="861319" cy="369332"/>
            </a:xfrm>
            <a:prstGeom prst="rect">
              <a:avLst/>
            </a:prstGeom>
            <a:noFill/>
          </p:spPr>
          <p:txBody>
            <a:bodyPr wrap="square" rtlCol="0">
              <a:spAutoFit/>
            </a:bodyPr>
            <a:lstStyle/>
            <a:p>
              <a:r>
                <a:rPr lang="en-US" dirty="0"/>
                <a:t>Refuse</a:t>
              </a:r>
            </a:p>
          </p:txBody>
        </p:sp>
      </p:grpSp>
      <p:grpSp>
        <p:nvGrpSpPr>
          <p:cNvPr id="122" name="Group 121">
            <a:extLst>
              <a:ext uri="{FF2B5EF4-FFF2-40B4-BE49-F238E27FC236}">
                <a16:creationId xmlns:a16="http://schemas.microsoft.com/office/drawing/2014/main" id="{F0251051-0103-0749-9AE6-578E756860EE}"/>
              </a:ext>
              <a:ext uri="{C183D7F6-B498-43B3-948B-1728B52AA6E4}">
                <adec:decorative xmlns:adec="http://schemas.microsoft.com/office/drawing/2017/decorative" val="1"/>
              </a:ext>
            </a:extLst>
          </p:cNvPr>
          <p:cNvGrpSpPr/>
          <p:nvPr/>
        </p:nvGrpSpPr>
        <p:grpSpPr>
          <a:xfrm>
            <a:off x="6738934" y="2832175"/>
            <a:ext cx="922793" cy="951022"/>
            <a:chOff x="1987971" y="3182460"/>
            <a:chExt cx="922793" cy="951022"/>
          </a:xfrm>
        </p:grpSpPr>
        <p:sp>
          <p:nvSpPr>
            <p:cNvPr id="123" name="Oval 122">
              <a:extLst>
                <a:ext uri="{FF2B5EF4-FFF2-40B4-BE49-F238E27FC236}">
                  <a16:creationId xmlns:a16="http://schemas.microsoft.com/office/drawing/2014/main" id="{67D3CAE4-8C95-A04B-8EFE-73D6397C70D6}"/>
                </a:ext>
                <a:ext uri="{C183D7F6-B498-43B3-948B-1728B52AA6E4}">
                  <adec:decorative xmlns:adec="http://schemas.microsoft.com/office/drawing/2017/decorative" val="1"/>
                </a:ext>
              </a:extLst>
            </p:cNvPr>
            <p:cNvSpPr/>
            <p:nvPr/>
          </p:nvSpPr>
          <p:spPr>
            <a:xfrm>
              <a:off x="1987971" y="3182460"/>
              <a:ext cx="922793" cy="951022"/>
            </a:xfrm>
            <a:prstGeom prst="ellipse">
              <a:avLst/>
            </a:prstGeom>
            <a:solidFill>
              <a:srgbClr val="76D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TextBox 123">
              <a:extLst>
                <a:ext uri="{FF2B5EF4-FFF2-40B4-BE49-F238E27FC236}">
                  <a16:creationId xmlns:a16="http://schemas.microsoft.com/office/drawing/2014/main" id="{26ED745B-DF10-7D4A-BE39-19B0F56A2017}"/>
                </a:ext>
                <a:ext uri="{C183D7F6-B498-43B3-948B-1728B52AA6E4}">
                  <adec:decorative xmlns:adec="http://schemas.microsoft.com/office/drawing/2017/decorative" val="1"/>
                </a:ext>
              </a:extLst>
            </p:cNvPr>
            <p:cNvSpPr txBox="1"/>
            <p:nvPr/>
          </p:nvSpPr>
          <p:spPr>
            <a:xfrm>
              <a:off x="2026757" y="3475437"/>
              <a:ext cx="861319" cy="369332"/>
            </a:xfrm>
            <a:prstGeom prst="rect">
              <a:avLst/>
            </a:prstGeom>
            <a:noFill/>
          </p:spPr>
          <p:txBody>
            <a:bodyPr wrap="square" rtlCol="0">
              <a:spAutoFit/>
            </a:bodyPr>
            <a:lstStyle/>
            <a:p>
              <a:r>
                <a:rPr lang="en-US" dirty="0"/>
                <a:t>Refuse</a:t>
              </a:r>
            </a:p>
          </p:txBody>
        </p:sp>
      </p:grpSp>
      <p:grpSp>
        <p:nvGrpSpPr>
          <p:cNvPr id="125" name="Group 124">
            <a:extLst>
              <a:ext uri="{FF2B5EF4-FFF2-40B4-BE49-F238E27FC236}">
                <a16:creationId xmlns:a16="http://schemas.microsoft.com/office/drawing/2014/main" id="{0133A677-F88C-C749-8482-86B498300FD0}"/>
              </a:ext>
              <a:ext uri="{C183D7F6-B498-43B3-948B-1728B52AA6E4}">
                <adec:decorative xmlns:adec="http://schemas.microsoft.com/office/drawing/2017/decorative" val="1"/>
              </a:ext>
            </a:extLst>
          </p:cNvPr>
          <p:cNvGrpSpPr/>
          <p:nvPr/>
        </p:nvGrpSpPr>
        <p:grpSpPr>
          <a:xfrm>
            <a:off x="10134344" y="2815215"/>
            <a:ext cx="922793" cy="951022"/>
            <a:chOff x="1987971" y="3182460"/>
            <a:chExt cx="922793" cy="951022"/>
          </a:xfrm>
        </p:grpSpPr>
        <p:sp>
          <p:nvSpPr>
            <p:cNvPr id="126" name="Oval 125">
              <a:extLst>
                <a:ext uri="{FF2B5EF4-FFF2-40B4-BE49-F238E27FC236}">
                  <a16:creationId xmlns:a16="http://schemas.microsoft.com/office/drawing/2014/main" id="{3863B7A8-05F9-FE44-87CE-8B8CD1B17F53}"/>
                </a:ext>
                <a:ext uri="{C183D7F6-B498-43B3-948B-1728B52AA6E4}">
                  <adec:decorative xmlns:adec="http://schemas.microsoft.com/office/drawing/2017/decorative" val="1"/>
                </a:ext>
              </a:extLst>
            </p:cNvPr>
            <p:cNvSpPr/>
            <p:nvPr/>
          </p:nvSpPr>
          <p:spPr>
            <a:xfrm>
              <a:off x="1987971" y="3182460"/>
              <a:ext cx="922793" cy="951022"/>
            </a:xfrm>
            <a:prstGeom prst="ellipse">
              <a:avLst/>
            </a:prstGeom>
            <a:solidFill>
              <a:srgbClr val="76D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TextBox 126">
              <a:extLst>
                <a:ext uri="{FF2B5EF4-FFF2-40B4-BE49-F238E27FC236}">
                  <a16:creationId xmlns:a16="http://schemas.microsoft.com/office/drawing/2014/main" id="{B1811442-57B8-5746-9BE4-9FF4609C69A2}"/>
                </a:ext>
                <a:ext uri="{C183D7F6-B498-43B3-948B-1728B52AA6E4}">
                  <adec:decorative xmlns:adec="http://schemas.microsoft.com/office/drawing/2017/decorative" val="1"/>
                </a:ext>
              </a:extLst>
            </p:cNvPr>
            <p:cNvSpPr txBox="1"/>
            <p:nvPr/>
          </p:nvSpPr>
          <p:spPr>
            <a:xfrm>
              <a:off x="2026757" y="3475437"/>
              <a:ext cx="861319" cy="369332"/>
            </a:xfrm>
            <a:prstGeom prst="rect">
              <a:avLst/>
            </a:prstGeom>
            <a:noFill/>
          </p:spPr>
          <p:txBody>
            <a:bodyPr wrap="square" rtlCol="0">
              <a:spAutoFit/>
            </a:bodyPr>
            <a:lstStyle/>
            <a:p>
              <a:r>
                <a:rPr lang="en-US" dirty="0"/>
                <a:t>Refuse</a:t>
              </a:r>
            </a:p>
          </p:txBody>
        </p:sp>
      </p:grpSp>
      <p:grpSp>
        <p:nvGrpSpPr>
          <p:cNvPr id="132" name="Group 131">
            <a:extLst>
              <a:ext uri="{FF2B5EF4-FFF2-40B4-BE49-F238E27FC236}">
                <a16:creationId xmlns:a16="http://schemas.microsoft.com/office/drawing/2014/main" id="{E0CE0CF6-47E9-1741-A50D-98FBEA76067F}"/>
              </a:ext>
              <a:ext uri="{C183D7F6-B498-43B3-948B-1728B52AA6E4}">
                <adec:decorative xmlns:adec="http://schemas.microsoft.com/office/drawing/2017/decorative" val="1"/>
              </a:ext>
            </a:extLst>
          </p:cNvPr>
          <p:cNvGrpSpPr/>
          <p:nvPr/>
        </p:nvGrpSpPr>
        <p:grpSpPr>
          <a:xfrm>
            <a:off x="7740563" y="131662"/>
            <a:ext cx="861319" cy="935724"/>
            <a:chOff x="3661896" y="17834"/>
            <a:chExt cx="1060227" cy="1100805"/>
          </a:xfrm>
        </p:grpSpPr>
        <p:pic>
          <p:nvPicPr>
            <p:cNvPr id="133" name="Picture 132">
              <a:extLst>
                <a:ext uri="{FF2B5EF4-FFF2-40B4-BE49-F238E27FC236}">
                  <a16:creationId xmlns:a16="http://schemas.microsoft.com/office/drawing/2014/main" id="{0B1DEC4B-2112-6442-B563-D1C13027F215}"/>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3752173" y="17834"/>
              <a:ext cx="690397" cy="690397"/>
            </a:xfrm>
            <a:prstGeom prst="rect">
              <a:avLst/>
            </a:prstGeom>
          </p:spPr>
        </p:pic>
        <p:sp>
          <p:nvSpPr>
            <p:cNvPr id="134" name="TextBox 133">
              <a:extLst>
                <a:ext uri="{FF2B5EF4-FFF2-40B4-BE49-F238E27FC236}">
                  <a16:creationId xmlns:a16="http://schemas.microsoft.com/office/drawing/2014/main" id="{4E7C6C5D-49C3-054A-A27C-89A17ED43ADB}"/>
                </a:ext>
                <a:ext uri="{C183D7F6-B498-43B3-948B-1728B52AA6E4}">
                  <adec:decorative xmlns:adec="http://schemas.microsoft.com/office/drawing/2017/decorative" val="1"/>
                </a:ext>
              </a:extLst>
            </p:cNvPr>
            <p:cNvSpPr txBox="1"/>
            <p:nvPr/>
          </p:nvSpPr>
          <p:spPr>
            <a:xfrm>
              <a:off x="3661896" y="756564"/>
              <a:ext cx="1060227" cy="362075"/>
            </a:xfrm>
            <a:prstGeom prst="rect">
              <a:avLst/>
            </a:prstGeom>
            <a:noFill/>
          </p:spPr>
          <p:txBody>
            <a:bodyPr wrap="square" rtlCol="0">
              <a:spAutoFit/>
            </a:bodyPr>
            <a:lstStyle/>
            <a:p>
              <a:r>
                <a:rPr lang="en-US" sz="1400" dirty="0"/>
                <a:t>Window</a:t>
              </a:r>
            </a:p>
          </p:txBody>
        </p:sp>
      </p:grpSp>
      <p:sp>
        <p:nvSpPr>
          <p:cNvPr id="135" name="Rectangle 134">
            <a:extLst>
              <a:ext uri="{FF2B5EF4-FFF2-40B4-BE49-F238E27FC236}">
                <a16:creationId xmlns:a16="http://schemas.microsoft.com/office/drawing/2014/main" id="{7D75730A-7C1F-C44F-B114-4AFDEBB34ACD}"/>
              </a:ext>
              <a:ext uri="{C183D7F6-B498-43B3-948B-1728B52AA6E4}">
                <adec:decorative xmlns:adec="http://schemas.microsoft.com/office/drawing/2017/decorative" val="1"/>
              </a:ext>
            </a:extLst>
          </p:cNvPr>
          <p:cNvSpPr/>
          <p:nvPr/>
        </p:nvSpPr>
        <p:spPr>
          <a:xfrm>
            <a:off x="5549893" y="5705163"/>
            <a:ext cx="1293486" cy="332184"/>
          </a:xfrm>
          <a:prstGeom prst="rect">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Entrance</a:t>
            </a:r>
          </a:p>
        </p:txBody>
      </p:sp>
      <p:grpSp>
        <p:nvGrpSpPr>
          <p:cNvPr id="140" name="Group 139">
            <a:extLst>
              <a:ext uri="{FF2B5EF4-FFF2-40B4-BE49-F238E27FC236}">
                <a16:creationId xmlns:a16="http://schemas.microsoft.com/office/drawing/2014/main" id="{2DAEE490-66CD-9041-9FBD-88B03D7977FA}"/>
              </a:ext>
              <a:ext uri="{C183D7F6-B498-43B3-948B-1728B52AA6E4}">
                <adec:decorative xmlns:adec="http://schemas.microsoft.com/office/drawing/2017/decorative" val="1"/>
              </a:ext>
            </a:extLst>
          </p:cNvPr>
          <p:cNvGrpSpPr/>
          <p:nvPr/>
        </p:nvGrpSpPr>
        <p:grpSpPr>
          <a:xfrm>
            <a:off x="4834877" y="6124784"/>
            <a:ext cx="1022907" cy="768443"/>
            <a:chOff x="2714323" y="1431103"/>
            <a:chExt cx="1696700" cy="1452563"/>
          </a:xfrm>
        </p:grpSpPr>
        <p:grpSp>
          <p:nvGrpSpPr>
            <p:cNvPr id="141" name="Group 140">
              <a:extLst>
                <a:ext uri="{FF2B5EF4-FFF2-40B4-BE49-F238E27FC236}">
                  <a16:creationId xmlns:a16="http://schemas.microsoft.com/office/drawing/2014/main" id="{8678A462-5BE8-114B-BFE2-3C70F5F808D4}"/>
                </a:ext>
              </a:extLst>
            </p:cNvPr>
            <p:cNvGrpSpPr/>
            <p:nvPr/>
          </p:nvGrpSpPr>
          <p:grpSpPr>
            <a:xfrm>
              <a:off x="2714323" y="1441618"/>
              <a:ext cx="1696700" cy="1377135"/>
              <a:chOff x="2714323" y="1441618"/>
              <a:chExt cx="1696700" cy="1377135"/>
            </a:xfrm>
          </p:grpSpPr>
          <p:sp>
            <p:nvSpPr>
              <p:cNvPr id="144" name="Oval 143">
                <a:extLst>
                  <a:ext uri="{FF2B5EF4-FFF2-40B4-BE49-F238E27FC236}">
                    <a16:creationId xmlns:a16="http://schemas.microsoft.com/office/drawing/2014/main" id="{5E88B5BD-3392-ED4F-BFD3-E1E7AD4050ED}"/>
                  </a:ext>
                  <a:ext uri="{C183D7F6-B498-43B3-948B-1728B52AA6E4}">
                    <adec:decorative xmlns:adec="http://schemas.microsoft.com/office/drawing/2017/decorative" val="1"/>
                  </a:ext>
                </a:extLst>
              </p:cNvPr>
              <p:cNvSpPr/>
              <p:nvPr/>
            </p:nvSpPr>
            <p:spPr>
              <a:xfrm>
                <a:off x="2881394" y="1441618"/>
                <a:ext cx="1362558" cy="137713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Box 144">
                <a:extLst>
                  <a:ext uri="{FF2B5EF4-FFF2-40B4-BE49-F238E27FC236}">
                    <a16:creationId xmlns:a16="http://schemas.microsoft.com/office/drawing/2014/main" id="{DAB2061D-8EE3-3A40-A8AD-896DBDFDE727}"/>
                  </a:ext>
                  <a:ext uri="{C183D7F6-B498-43B3-948B-1728B52AA6E4}">
                    <adec:decorative xmlns:adec="http://schemas.microsoft.com/office/drawing/2017/decorative" val="1"/>
                  </a:ext>
                </a:extLst>
              </p:cNvPr>
              <p:cNvSpPr txBox="1"/>
              <p:nvPr/>
            </p:nvSpPr>
            <p:spPr>
              <a:xfrm>
                <a:off x="2714323" y="1837797"/>
                <a:ext cx="1696700" cy="699947"/>
              </a:xfrm>
              <a:prstGeom prst="rect">
                <a:avLst/>
              </a:prstGeom>
              <a:noFill/>
            </p:spPr>
            <p:txBody>
              <a:bodyPr wrap="square" rtlCol="0">
                <a:spAutoFit/>
              </a:bodyPr>
              <a:lstStyle/>
              <a:p>
                <a:pPr algn="ctr"/>
                <a:r>
                  <a:rPr lang="en-US" sz="1100" dirty="0"/>
                  <a:t>Handwashing Station</a:t>
                </a:r>
              </a:p>
            </p:txBody>
          </p:sp>
        </p:grpSp>
        <p:pic>
          <p:nvPicPr>
            <p:cNvPr id="142" name="Graphic 141">
              <a:extLst>
                <a:ext uri="{FF2B5EF4-FFF2-40B4-BE49-F238E27FC236}">
                  <a16:creationId xmlns:a16="http://schemas.microsoft.com/office/drawing/2014/main" id="{9E43C440-A4C2-DC44-8ACF-469712CE8675}"/>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92076" y="1431103"/>
              <a:ext cx="541194" cy="541194"/>
            </a:xfrm>
            <a:prstGeom prst="rect">
              <a:avLst/>
            </a:prstGeom>
          </p:spPr>
        </p:pic>
        <p:pic>
          <p:nvPicPr>
            <p:cNvPr id="143" name="Graphic 142">
              <a:extLst>
                <a:ext uri="{FF2B5EF4-FFF2-40B4-BE49-F238E27FC236}">
                  <a16:creationId xmlns:a16="http://schemas.microsoft.com/office/drawing/2014/main" id="{DD2EF243-655F-C84B-9EA6-CB85415B1278}"/>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14595" y="2519591"/>
              <a:ext cx="364077" cy="364075"/>
            </a:xfrm>
            <a:prstGeom prst="rect">
              <a:avLst/>
            </a:prstGeom>
          </p:spPr>
        </p:pic>
      </p:grpSp>
      <p:sp>
        <p:nvSpPr>
          <p:cNvPr id="149" name="TextBox 148">
            <a:extLst>
              <a:ext uri="{FF2B5EF4-FFF2-40B4-BE49-F238E27FC236}">
                <a16:creationId xmlns:a16="http://schemas.microsoft.com/office/drawing/2014/main" id="{D5DDA9B7-06DD-614D-AB15-7EA6EDC8F27F}"/>
              </a:ext>
              <a:ext uri="{C183D7F6-B498-43B3-948B-1728B52AA6E4}">
                <adec:decorative xmlns:adec="http://schemas.microsoft.com/office/drawing/2017/decorative" val="1"/>
              </a:ext>
            </a:extLst>
          </p:cNvPr>
          <p:cNvSpPr txBox="1"/>
          <p:nvPr/>
        </p:nvSpPr>
        <p:spPr>
          <a:xfrm>
            <a:off x="7373702" y="6451415"/>
            <a:ext cx="1683096" cy="307777"/>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lang="en-US" sz="1400" dirty="0"/>
              <a:t>Seating for Doffing</a:t>
            </a:r>
          </a:p>
        </p:txBody>
      </p:sp>
      <p:sp>
        <p:nvSpPr>
          <p:cNvPr id="152" name="Rectangle 151">
            <a:extLst>
              <a:ext uri="{FF2B5EF4-FFF2-40B4-BE49-F238E27FC236}">
                <a16:creationId xmlns:a16="http://schemas.microsoft.com/office/drawing/2014/main" id="{B9368BE9-7600-034A-85BF-80E2E2A1C5B1}"/>
              </a:ext>
              <a:ext uri="{C183D7F6-B498-43B3-948B-1728B52AA6E4}">
                <adec:decorative xmlns:adec="http://schemas.microsoft.com/office/drawing/2017/decorative" val="1"/>
              </a:ext>
            </a:extLst>
          </p:cNvPr>
          <p:cNvSpPr/>
          <p:nvPr/>
        </p:nvSpPr>
        <p:spPr>
          <a:xfrm>
            <a:off x="3790973" y="6042515"/>
            <a:ext cx="885953" cy="417293"/>
          </a:xfrm>
          <a:prstGeom prst="rect">
            <a:avLst/>
          </a:prstGeom>
          <a:solidFill>
            <a:srgbClr val="7030A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PPE Storage</a:t>
            </a:r>
          </a:p>
        </p:txBody>
      </p:sp>
      <p:grpSp>
        <p:nvGrpSpPr>
          <p:cNvPr id="153" name="Group 152">
            <a:extLst>
              <a:ext uri="{FF2B5EF4-FFF2-40B4-BE49-F238E27FC236}">
                <a16:creationId xmlns:a16="http://schemas.microsoft.com/office/drawing/2014/main" id="{424482AA-CA3B-5749-A495-EC92564E4BB9}"/>
              </a:ext>
              <a:ext uri="{C183D7F6-B498-43B3-948B-1728B52AA6E4}">
                <adec:decorative xmlns:adec="http://schemas.microsoft.com/office/drawing/2017/decorative" val="1"/>
              </a:ext>
            </a:extLst>
          </p:cNvPr>
          <p:cNvGrpSpPr/>
          <p:nvPr/>
        </p:nvGrpSpPr>
        <p:grpSpPr>
          <a:xfrm>
            <a:off x="2304446" y="6093532"/>
            <a:ext cx="1231752" cy="731821"/>
            <a:chOff x="8535454" y="5766388"/>
            <a:chExt cx="1347785" cy="988117"/>
          </a:xfrm>
        </p:grpSpPr>
        <p:sp>
          <p:nvSpPr>
            <p:cNvPr id="154" name="Rounded Rectangle 153">
              <a:extLst>
                <a:ext uri="{FF2B5EF4-FFF2-40B4-BE49-F238E27FC236}">
                  <a16:creationId xmlns:a16="http://schemas.microsoft.com/office/drawing/2014/main" id="{737C70B4-AF49-0243-992F-0EF91944CE5B}"/>
                </a:ext>
                <a:ext uri="{C183D7F6-B498-43B3-948B-1728B52AA6E4}">
                  <adec:decorative xmlns:adec="http://schemas.microsoft.com/office/drawing/2017/decorative" val="1"/>
                </a:ext>
              </a:extLst>
            </p:cNvPr>
            <p:cNvSpPr/>
            <p:nvPr/>
          </p:nvSpPr>
          <p:spPr>
            <a:xfrm>
              <a:off x="8535454" y="5807919"/>
              <a:ext cx="1336966" cy="946586"/>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TextBox 155">
              <a:extLst>
                <a:ext uri="{FF2B5EF4-FFF2-40B4-BE49-F238E27FC236}">
                  <a16:creationId xmlns:a16="http://schemas.microsoft.com/office/drawing/2014/main" id="{BDD1025F-4F9D-6B46-BC8F-60F33C24A263}"/>
                </a:ext>
                <a:ext uri="{C183D7F6-B498-43B3-948B-1728B52AA6E4}">
                  <adec:decorative xmlns:adec="http://schemas.microsoft.com/office/drawing/2017/decorative" val="1"/>
                </a:ext>
              </a:extLst>
            </p:cNvPr>
            <p:cNvSpPr txBox="1"/>
            <p:nvPr/>
          </p:nvSpPr>
          <p:spPr>
            <a:xfrm>
              <a:off x="8584015" y="5766388"/>
              <a:ext cx="1299224" cy="615429"/>
            </a:xfrm>
            <a:prstGeom prst="rect">
              <a:avLst/>
            </a:prstGeom>
            <a:noFill/>
          </p:spPr>
          <p:txBody>
            <a:bodyPr wrap="square" rtlCol="0">
              <a:spAutoFit/>
            </a:bodyPr>
            <a:lstStyle/>
            <a:p>
              <a:pPr algn="ctr"/>
              <a:r>
                <a:rPr lang="en-US" sz="1200" dirty="0"/>
                <a:t>Table for Staff Possessions</a:t>
              </a:r>
            </a:p>
          </p:txBody>
        </p:sp>
      </p:grpSp>
      <p:cxnSp>
        <p:nvCxnSpPr>
          <p:cNvPr id="158" name="Straight Connector 157">
            <a:extLst>
              <a:ext uri="{FF2B5EF4-FFF2-40B4-BE49-F238E27FC236}">
                <a16:creationId xmlns:a16="http://schemas.microsoft.com/office/drawing/2014/main" id="{CA97F7A9-7925-9347-A43D-6958D9096DEA}"/>
              </a:ext>
              <a:ext uri="{C183D7F6-B498-43B3-948B-1728B52AA6E4}">
                <adec:decorative xmlns:adec="http://schemas.microsoft.com/office/drawing/2017/decorative" val="1"/>
              </a:ext>
            </a:extLst>
          </p:cNvPr>
          <p:cNvCxnSpPr>
            <a:cxnSpLocks/>
          </p:cNvCxnSpPr>
          <p:nvPr/>
        </p:nvCxnSpPr>
        <p:spPr>
          <a:xfrm>
            <a:off x="7200330" y="6062728"/>
            <a:ext cx="0" cy="7768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4E689049-F83E-7940-AB5D-789F3531AC60}"/>
              </a:ext>
              <a:ext uri="{C183D7F6-B498-43B3-948B-1728B52AA6E4}">
                <adec:decorative xmlns:adec="http://schemas.microsoft.com/office/drawing/2017/decorative" val="1"/>
              </a:ext>
            </a:extLst>
          </p:cNvPr>
          <p:cNvCxnSpPr>
            <a:cxnSpLocks/>
          </p:cNvCxnSpPr>
          <p:nvPr/>
        </p:nvCxnSpPr>
        <p:spPr>
          <a:xfrm>
            <a:off x="4842863" y="6037347"/>
            <a:ext cx="0" cy="8588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3C5B2721-D513-7942-924A-0D109B3F5984}"/>
              </a:ext>
              <a:ext uri="{C183D7F6-B498-43B3-948B-1728B52AA6E4}">
                <adec:decorative xmlns:adec="http://schemas.microsoft.com/office/drawing/2017/decorative" val="1"/>
              </a:ext>
            </a:extLst>
          </p:cNvPr>
          <p:cNvSpPr txBox="1"/>
          <p:nvPr/>
        </p:nvSpPr>
        <p:spPr>
          <a:xfrm>
            <a:off x="654952" y="6452571"/>
            <a:ext cx="1428865" cy="338554"/>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1600" dirty="0"/>
              <a:t>Donning Area</a:t>
            </a:r>
          </a:p>
        </p:txBody>
      </p:sp>
      <p:pic>
        <p:nvPicPr>
          <p:cNvPr id="6" name="Picture 5">
            <a:extLst>
              <a:ext uri="{FF2B5EF4-FFF2-40B4-BE49-F238E27FC236}">
                <a16:creationId xmlns:a16="http://schemas.microsoft.com/office/drawing/2014/main" id="{C212502E-184B-1F48-B0C8-EF4C8185EC02}"/>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4255217" y="1551183"/>
            <a:ext cx="510842" cy="510842"/>
          </a:xfrm>
          <a:prstGeom prst="rect">
            <a:avLst/>
          </a:prstGeom>
        </p:spPr>
      </p:pic>
      <p:pic>
        <p:nvPicPr>
          <p:cNvPr id="128" name="Picture 127">
            <a:extLst>
              <a:ext uri="{FF2B5EF4-FFF2-40B4-BE49-F238E27FC236}">
                <a16:creationId xmlns:a16="http://schemas.microsoft.com/office/drawing/2014/main" id="{70671F9B-F455-E34E-9B81-01B956CF0FAE}"/>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7826313" y="1558797"/>
            <a:ext cx="510842" cy="510842"/>
          </a:xfrm>
          <a:prstGeom prst="rect">
            <a:avLst/>
          </a:prstGeom>
        </p:spPr>
      </p:pic>
      <p:pic>
        <p:nvPicPr>
          <p:cNvPr id="136" name="Picture 135">
            <a:extLst>
              <a:ext uri="{FF2B5EF4-FFF2-40B4-BE49-F238E27FC236}">
                <a16:creationId xmlns:a16="http://schemas.microsoft.com/office/drawing/2014/main" id="{04F013EE-53DD-734D-B8BF-ED9F8885AD8C}"/>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7824824" y="4174020"/>
            <a:ext cx="510842" cy="510842"/>
          </a:xfrm>
          <a:prstGeom prst="rect">
            <a:avLst/>
          </a:prstGeom>
        </p:spPr>
      </p:pic>
      <p:pic>
        <p:nvPicPr>
          <p:cNvPr id="138" name="Picture 137">
            <a:extLst>
              <a:ext uri="{FF2B5EF4-FFF2-40B4-BE49-F238E27FC236}">
                <a16:creationId xmlns:a16="http://schemas.microsoft.com/office/drawing/2014/main" id="{933FB35D-50FA-204A-A4AD-59457680845E}"/>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4295218" y="4235577"/>
            <a:ext cx="510842" cy="510842"/>
          </a:xfrm>
          <a:prstGeom prst="rect">
            <a:avLst/>
          </a:prstGeom>
        </p:spPr>
      </p:pic>
      <p:grpSp>
        <p:nvGrpSpPr>
          <p:cNvPr id="10" name="Group 9">
            <a:extLst>
              <a:ext uri="{FF2B5EF4-FFF2-40B4-BE49-F238E27FC236}">
                <a16:creationId xmlns:a16="http://schemas.microsoft.com/office/drawing/2014/main" id="{BD6E8CDC-6E85-C94E-ABBC-86A133226A6C}"/>
              </a:ext>
              <a:ext uri="{C183D7F6-B498-43B3-948B-1728B52AA6E4}">
                <adec:decorative xmlns:adec="http://schemas.microsoft.com/office/drawing/2017/decorative" val="1"/>
              </a:ext>
            </a:extLst>
          </p:cNvPr>
          <p:cNvGrpSpPr/>
          <p:nvPr/>
        </p:nvGrpSpPr>
        <p:grpSpPr>
          <a:xfrm>
            <a:off x="9545475" y="3711196"/>
            <a:ext cx="659043" cy="731289"/>
            <a:chOff x="10315397" y="3678293"/>
            <a:chExt cx="861319" cy="1014502"/>
          </a:xfrm>
        </p:grpSpPr>
        <p:grpSp>
          <p:nvGrpSpPr>
            <p:cNvPr id="101" name="Group 100">
              <a:extLst>
                <a:ext uri="{FF2B5EF4-FFF2-40B4-BE49-F238E27FC236}">
                  <a16:creationId xmlns:a16="http://schemas.microsoft.com/office/drawing/2014/main" id="{291F02C4-9437-2247-85F8-89130AEAB042}"/>
                </a:ext>
              </a:extLst>
            </p:cNvPr>
            <p:cNvGrpSpPr/>
            <p:nvPr/>
          </p:nvGrpSpPr>
          <p:grpSpPr>
            <a:xfrm>
              <a:off x="10315397" y="3678293"/>
              <a:ext cx="861319" cy="1014502"/>
              <a:chOff x="4076721" y="1899179"/>
              <a:chExt cx="993020" cy="1153337"/>
            </a:xfrm>
          </p:grpSpPr>
          <p:sp>
            <p:nvSpPr>
              <p:cNvPr id="102" name="Oval 101">
                <a:extLst>
                  <a:ext uri="{FF2B5EF4-FFF2-40B4-BE49-F238E27FC236}">
                    <a16:creationId xmlns:a16="http://schemas.microsoft.com/office/drawing/2014/main" id="{CCC0EB8B-DC19-6D43-8A34-D72FFE697F66}"/>
                  </a:ext>
                  <a:ext uri="{C183D7F6-B498-43B3-948B-1728B52AA6E4}">
                    <adec:decorative xmlns:adec="http://schemas.microsoft.com/office/drawing/2017/decorative" val="1"/>
                  </a:ext>
                </a:extLst>
              </p:cNvPr>
              <p:cNvSpPr/>
              <p:nvPr/>
            </p:nvSpPr>
            <p:spPr>
              <a:xfrm>
                <a:off x="4076721" y="1899179"/>
                <a:ext cx="993020" cy="1153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0BD3AAE7-2845-DE48-BD87-027D8E61ACC7}"/>
                  </a:ext>
                  <a:ext uri="{C183D7F6-B498-43B3-948B-1728B52AA6E4}">
                    <adec:decorative xmlns:adec="http://schemas.microsoft.com/office/drawing/2017/decorative" val="1"/>
                  </a:ext>
                </a:extLst>
              </p:cNvPr>
              <p:cNvSpPr txBox="1"/>
              <p:nvPr/>
            </p:nvSpPr>
            <p:spPr>
              <a:xfrm>
                <a:off x="4198521" y="2006993"/>
                <a:ext cx="861318" cy="324656"/>
              </a:xfrm>
              <a:prstGeom prst="rect">
                <a:avLst/>
              </a:prstGeom>
              <a:noFill/>
            </p:spPr>
            <p:txBody>
              <a:bodyPr wrap="square" rtlCol="0">
                <a:spAutoFit/>
              </a:bodyPr>
              <a:lstStyle/>
              <a:p>
                <a:r>
                  <a:rPr lang="en-US" sz="1200" dirty="0">
                    <a:ln>
                      <a:solidFill>
                        <a:sysClr val="windowText" lastClr="000000"/>
                      </a:solidFill>
                    </a:ln>
                  </a:rPr>
                  <a:t>Chair</a:t>
                </a:r>
                <a:endParaRPr lang="en-US" dirty="0">
                  <a:ln>
                    <a:solidFill>
                      <a:sysClr val="windowText" lastClr="000000"/>
                    </a:solidFill>
                  </a:ln>
                </a:endParaRPr>
              </a:p>
            </p:txBody>
          </p:sp>
        </p:grpSp>
        <p:pic>
          <p:nvPicPr>
            <p:cNvPr id="160" name="Picture 159">
              <a:extLst>
                <a:ext uri="{FF2B5EF4-FFF2-40B4-BE49-F238E27FC236}">
                  <a16:creationId xmlns:a16="http://schemas.microsoft.com/office/drawing/2014/main" id="{603D0B38-7007-6844-9CA3-019AA43AB844}"/>
                </a:ext>
                <a:ext uri="{C183D7F6-B498-43B3-948B-1728B52AA6E4}">
                  <adec:decorative xmlns:adec="http://schemas.microsoft.com/office/drawing/2017/decorative" val="1"/>
                </a:ext>
              </a:extLst>
            </p:cNvPr>
            <p:cNvPicPr>
              <a:picLocks noChangeAspect="1"/>
            </p:cNvPicPr>
            <p:nvPr/>
          </p:nvPicPr>
          <p:blipFill rotWithShape="1">
            <a:blip r:embed="rId18"/>
            <a:srcRect l="14379" t="4043" r="17144" b="9231"/>
            <a:stretch/>
          </p:blipFill>
          <p:spPr>
            <a:xfrm>
              <a:off x="10529690" y="4093673"/>
              <a:ext cx="350823" cy="479857"/>
            </a:xfrm>
            <a:prstGeom prst="rect">
              <a:avLst/>
            </a:prstGeom>
          </p:spPr>
        </p:pic>
      </p:grpSp>
      <p:grpSp>
        <p:nvGrpSpPr>
          <p:cNvPr id="161" name="Group 160">
            <a:extLst>
              <a:ext uri="{FF2B5EF4-FFF2-40B4-BE49-F238E27FC236}">
                <a16:creationId xmlns:a16="http://schemas.microsoft.com/office/drawing/2014/main" id="{4FABAB4E-8000-9546-8B6E-1554FBE0CE2A}"/>
              </a:ext>
              <a:ext uri="{C183D7F6-B498-43B3-948B-1728B52AA6E4}">
                <adec:decorative xmlns:adec="http://schemas.microsoft.com/office/drawing/2017/decorative" val="1"/>
              </a:ext>
            </a:extLst>
          </p:cNvPr>
          <p:cNvGrpSpPr/>
          <p:nvPr/>
        </p:nvGrpSpPr>
        <p:grpSpPr>
          <a:xfrm>
            <a:off x="9537020" y="1330736"/>
            <a:ext cx="659043" cy="731289"/>
            <a:chOff x="10315397" y="3678293"/>
            <a:chExt cx="861319" cy="1014502"/>
          </a:xfrm>
        </p:grpSpPr>
        <p:grpSp>
          <p:nvGrpSpPr>
            <p:cNvPr id="162" name="Group 161">
              <a:extLst>
                <a:ext uri="{FF2B5EF4-FFF2-40B4-BE49-F238E27FC236}">
                  <a16:creationId xmlns:a16="http://schemas.microsoft.com/office/drawing/2014/main" id="{CC73677D-460A-D143-8ABC-FC9315F46C36}"/>
                </a:ext>
              </a:extLst>
            </p:cNvPr>
            <p:cNvGrpSpPr/>
            <p:nvPr/>
          </p:nvGrpSpPr>
          <p:grpSpPr>
            <a:xfrm>
              <a:off x="10315397" y="3678293"/>
              <a:ext cx="861319" cy="1014502"/>
              <a:chOff x="4076721" y="1899179"/>
              <a:chExt cx="993020" cy="1153337"/>
            </a:xfrm>
          </p:grpSpPr>
          <p:sp>
            <p:nvSpPr>
              <p:cNvPr id="165" name="Oval 164">
                <a:extLst>
                  <a:ext uri="{FF2B5EF4-FFF2-40B4-BE49-F238E27FC236}">
                    <a16:creationId xmlns:a16="http://schemas.microsoft.com/office/drawing/2014/main" id="{68D47145-4701-DF42-8E51-FE36D6928E19}"/>
                  </a:ext>
                  <a:ext uri="{C183D7F6-B498-43B3-948B-1728B52AA6E4}">
                    <adec:decorative xmlns:adec="http://schemas.microsoft.com/office/drawing/2017/decorative" val="1"/>
                  </a:ext>
                </a:extLst>
              </p:cNvPr>
              <p:cNvSpPr/>
              <p:nvPr/>
            </p:nvSpPr>
            <p:spPr>
              <a:xfrm>
                <a:off x="4076721" y="1899179"/>
                <a:ext cx="993020" cy="1153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66" name="TextBox 165">
                <a:extLst>
                  <a:ext uri="{FF2B5EF4-FFF2-40B4-BE49-F238E27FC236}">
                    <a16:creationId xmlns:a16="http://schemas.microsoft.com/office/drawing/2014/main" id="{3C437145-353E-1F4B-AD3B-B5A619A02738}"/>
                  </a:ext>
                  <a:ext uri="{C183D7F6-B498-43B3-948B-1728B52AA6E4}">
                    <adec:decorative xmlns:adec="http://schemas.microsoft.com/office/drawing/2017/decorative" val="1"/>
                  </a:ext>
                </a:extLst>
              </p:cNvPr>
              <p:cNvSpPr txBox="1"/>
              <p:nvPr/>
            </p:nvSpPr>
            <p:spPr>
              <a:xfrm>
                <a:off x="4198521" y="2006993"/>
                <a:ext cx="861318" cy="324656"/>
              </a:xfrm>
              <a:prstGeom prst="rect">
                <a:avLst/>
              </a:prstGeom>
              <a:noFill/>
            </p:spPr>
            <p:txBody>
              <a:bodyPr wrap="square" rtlCol="0">
                <a:spAutoFit/>
              </a:bodyPr>
              <a:lstStyle/>
              <a:p>
                <a:r>
                  <a:rPr lang="en-US" sz="1200" dirty="0">
                    <a:ln>
                      <a:solidFill>
                        <a:sysClr val="windowText" lastClr="000000"/>
                      </a:solidFill>
                    </a:ln>
                  </a:rPr>
                  <a:t>Chair</a:t>
                </a:r>
                <a:endParaRPr lang="en-US" dirty="0">
                  <a:ln>
                    <a:solidFill>
                      <a:sysClr val="windowText" lastClr="000000"/>
                    </a:solidFill>
                  </a:ln>
                </a:endParaRPr>
              </a:p>
            </p:txBody>
          </p:sp>
        </p:grpSp>
        <p:pic>
          <p:nvPicPr>
            <p:cNvPr id="164" name="Picture 163">
              <a:extLst>
                <a:ext uri="{FF2B5EF4-FFF2-40B4-BE49-F238E27FC236}">
                  <a16:creationId xmlns:a16="http://schemas.microsoft.com/office/drawing/2014/main" id="{AD536B5A-AA5A-D746-9723-6290507506A8}"/>
                </a:ext>
                <a:ext uri="{C183D7F6-B498-43B3-948B-1728B52AA6E4}">
                  <adec:decorative xmlns:adec="http://schemas.microsoft.com/office/drawing/2017/decorative" val="1"/>
                </a:ext>
              </a:extLst>
            </p:cNvPr>
            <p:cNvPicPr>
              <a:picLocks noChangeAspect="1"/>
            </p:cNvPicPr>
            <p:nvPr/>
          </p:nvPicPr>
          <p:blipFill rotWithShape="1">
            <a:blip r:embed="rId18"/>
            <a:srcRect l="14379" t="4043" r="17144" b="9231"/>
            <a:stretch/>
          </p:blipFill>
          <p:spPr>
            <a:xfrm>
              <a:off x="10529690" y="4093673"/>
              <a:ext cx="350823" cy="479857"/>
            </a:xfrm>
            <a:prstGeom prst="rect">
              <a:avLst/>
            </a:prstGeom>
          </p:spPr>
        </p:pic>
      </p:grpSp>
      <p:grpSp>
        <p:nvGrpSpPr>
          <p:cNvPr id="167" name="Group 166">
            <a:extLst>
              <a:ext uri="{FF2B5EF4-FFF2-40B4-BE49-F238E27FC236}">
                <a16:creationId xmlns:a16="http://schemas.microsoft.com/office/drawing/2014/main" id="{99A82BE6-955A-5A41-9924-FFAE94FEE393}"/>
              </a:ext>
              <a:ext uri="{C183D7F6-B498-43B3-948B-1728B52AA6E4}">
                <adec:decorative xmlns:adec="http://schemas.microsoft.com/office/drawing/2017/decorative" val="1"/>
              </a:ext>
            </a:extLst>
          </p:cNvPr>
          <p:cNvGrpSpPr/>
          <p:nvPr/>
        </p:nvGrpSpPr>
        <p:grpSpPr>
          <a:xfrm>
            <a:off x="6272573" y="1387330"/>
            <a:ext cx="659043" cy="731289"/>
            <a:chOff x="10315397" y="3678293"/>
            <a:chExt cx="861319" cy="1014502"/>
          </a:xfrm>
        </p:grpSpPr>
        <p:grpSp>
          <p:nvGrpSpPr>
            <p:cNvPr id="168" name="Group 167">
              <a:extLst>
                <a:ext uri="{FF2B5EF4-FFF2-40B4-BE49-F238E27FC236}">
                  <a16:creationId xmlns:a16="http://schemas.microsoft.com/office/drawing/2014/main" id="{12ABCC4C-5FFD-F841-8C03-FF652E889271}"/>
                </a:ext>
              </a:extLst>
            </p:cNvPr>
            <p:cNvGrpSpPr/>
            <p:nvPr/>
          </p:nvGrpSpPr>
          <p:grpSpPr>
            <a:xfrm>
              <a:off x="10315397" y="3678293"/>
              <a:ext cx="861319" cy="1014502"/>
              <a:chOff x="4076721" y="1899179"/>
              <a:chExt cx="993020" cy="1153337"/>
            </a:xfrm>
          </p:grpSpPr>
          <p:sp>
            <p:nvSpPr>
              <p:cNvPr id="170" name="Oval 169">
                <a:extLst>
                  <a:ext uri="{FF2B5EF4-FFF2-40B4-BE49-F238E27FC236}">
                    <a16:creationId xmlns:a16="http://schemas.microsoft.com/office/drawing/2014/main" id="{FDA300DE-E679-0241-98DD-D23002FAB024}"/>
                  </a:ext>
                  <a:ext uri="{C183D7F6-B498-43B3-948B-1728B52AA6E4}">
                    <adec:decorative xmlns:adec="http://schemas.microsoft.com/office/drawing/2017/decorative" val="1"/>
                  </a:ext>
                </a:extLst>
              </p:cNvPr>
              <p:cNvSpPr/>
              <p:nvPr/>
            </p:nvSpPr>
            <p:spPr>
              <a:xfrm>
                <a:off x="4076721" y="1899179"/>
                <a:ext cx="993020" cy="1153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p>
            </p:txBody>
          </p:sp>
          <p:sp>
            <p:nvSpPr>
              <p:cNvPr id="171" name="TextBox 170">
                <a:extLst>
                  <a:ext uri="{FF2B5EF4-FFF2-40B4-BE49-F238E27FC236}">
                    <a16:creationId xmlns:a16="http://schemas.microsoft.com/office/drawing/2014/main" id="{8FEC8B35-369B-1042-9A95-C2DAC3A3030B}"/>
                  </a:ext>
                  <a:ext uri="{C183D7F6-B498-43B3-948B-1728B52AA6E4}">
                    <adec:decorative xmlns:adec="http://schemas.microsoft.com/office/drawing/2017/decorative" val="1"/>
                  </a:ext>
                </a:extLst>
              </p:cNvPr>
              <p:cNvSpPr txBox="1"/>
              <p:nvPr/>
            </p:nvSpPr>
            <p:spPr>
              <a:xfrm>
                <a:off x="4198521" y="2006993"/>
                <a:ext cx="861319" cy="436863"/>
              </a:xfrm>
              <a:prstGeom prst="rect">
                <a:avLst/>
              </a:prstGeom>
              <a:noFill/>
            </p:spPr>
            <p:txBody>
              <a:bodyPr wrap="square" rtlCol="0">
                <a:spAutoFit/>
              </a:bodyPr>
              <a:lstStyle/>
              <a:p>
                <a:r>
                  <a:rPr lang="en-US" sz="1200" b="1" dirty="0">
                    <a:ln>
                      <a:solidFill>
                        <a:sysClr val="windowText" lastClr="000000"/>
                      </a:solidFill>
                    </a:ln>
                  </a:rPr>
                  <a:t>Chair</a:t>
                </a:r>
                <a:endParaRPr lang="en-US" b="1" dirty="0">
                  <a:ln>
                    <a:solidFill>
                      <a:sysClr val="windowText" lastClr="000000"/>
                    </a:solidFill>
                  </a:ln>
                </a:endParaRPr>
              </a:p>
            </p:txBody>
          </p:sp>
        </p:grpSp>
        <p:pic>
          <p:nvPicPr>
            <p:cNvPr id="169" name="Picture 168">
              <a:extLst>
                <a:ext uri="{FF2B5EF4-FFF2-40B4-BE49-F238E27FC236}">
                  <a16:creationId xmlns:a16="http://schemas.microsoft.com/office/drawing/2014/main" id="{5FF5AA6B-1D67-D54C-904B-3C85705181D8}"/>
                </a:ext>
                <a:ext uri="{C183D7F6-B498-43B3-948B-1728B52AA6E4}">
                  <adec:decorative xmlns:adec="http://schemas.microsoft.com/office/drawing/2017/decorative" val="1"/>
                </a:ext>
              </a:extLst>
            </p:cNvPr>
            <p:cNvPicPr>
              <a:picLocks noChangeAspect="1"/>
            </p:cNvPicPr>
            <p:nvPr/>
          </p:nvPicPr>
          <p:blipFill rotWithShape="1">
            <a:blip r:embed="rId18"/>
            <a:srcRect l="14379" t="4043" r="17144" b="9231"/>
            <a:stretch/>
          </p:blipFill>
          <p:spPr>
            <a:xfrm>
              <a:off x="10529690" y="4093673"/>
              <a:ext cx="350823" cy="479857"/>
            </a:xfrm>
            <a:prstGeom prst="rect">
              <a:avLst/>
            </a:prstGeom>
          </p:spPr>
        </p:pic>
      </p:grpSp>
      <p:grpSp>
        <p:nvGrpSpPr>
          <p:cNvPr id="172" name="Group 171">
            <a:extLst>
              <a:ext uri="{FF2B5EF4-FFF2-40B4-BE49-F238E27FC236}">
                <a16:creationId xmlns:a16="http://schemas.microsoft.com/office/drawing/2014/main" id="{B31D0A9A-4905-EC43-873D-25F57C31733E}"/>
              </a:ext>
              <a:ext uri="{C183D7F6-B498-43B3-948B-1728B52AA6E4}">
                <adec:decorative xmlns:adec="http://schemas.microsoft.com/office/drawing/2017/decorative" val="1"/>
              </a:ext>
            </a:extLst>
          </p:cNvPr>
          <p:cNvGrpSpPr/>
          <p:nvPr/>
        </p:nvGrpSpPr>
        <p:grpSpPr>
          <a:xfrm>
            <a:off x="2920322" y="1386970"/>
            <a:ext cx="659043" cy="731289"/>
            <a:chOff x="10315397" y="3678293"/>
            <a:chExt cx="861319" cy="1014502"/>
          </a:xfrm>
        </p:grpSpPr>
        <p:grpSp>
          <p:nvGrpSpPr>
            <p:cNvPr id="173" name="Group 172">
              <a:extLst>
                <a:ext uri="{FF2B5EF4-FFF2-40B4-BE49-F238E27FC236}">
                  <a16:creationId xmlns:a16="http://schemas.microsoft.com/office/drawing/2014/main" id="{E846AA98-A4DB-4549-9E00-365C4DA4E991}"/>
                </a:ext>
              </a:extLst>
            </p:cNvPr>
            <p:cNvGrpSpPr/>
            <p:nvPr/>
          </p:nvGrpSpPr>
          <p:grpSpPr>
            <a:xfrm>
              <a:off x="10315397" y="3678293"/>
              <a:ext cx="861319" cy="1014502"/>
              <a:chOff x="4076721" y="1899179"/>
              <a:chExt cx="993020" cy="1153337"/>
            </a:xfrm>
          </p:grpSpPr>
          <p:sp>
            <p:nvSpPr>
              <p:cNvPr id="175" name="Oval 174">
                <a:extLst>
                  <a:ext uri="{FF2B5EF4-FFF2-40B4-BE49-F238E27FC236}">
                    <a16:creationId xmlns:a16="http://schemas.microsoft.com/office/drawing/2014/main" id="{0BE92389-7B96-4647-AD23-244A292AF90F}"/>
                  </a:ext>
                  <a:ext uri="{C183D7F6-B498-43B3-948B-1728B52AA6E4}">
                    <adec:decorative xmlns:adec="http://schemas.microsoft.com/office/drawing/2017/decorative" val="1"/>
                  </a:ext>
                </a:extLst>
              </p:cNvPr>
              <p:cNvSpPr/>
              <p:nvPr/>
            </p:nvSpPr>
            <p:spPr>
              <a:xfrm>
                <a:off x="4076721" y="1899179"/>
                <a:ext cx="993020" cy="1153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6" name="TextBox 175">
                <a:extLst>
                  <a:ext uri="{FF2B5EF4-FFF2-40B4-BE49-F238E27FC236}">
                    <a16:creationId xmlns:a16="http://schemas.microsoft.com/office/drawing/2014/main" id="{F0E86930-BCD6-564F-A398-5778855DCE7E}"/>
                  </a:ext>
                  <a:ext uri="{C183D7F6-B498-43B3-948B-1728B52AA6E4}">
                    <adec:decorative xmlns:adec="http://schemas.microsoft.com/office/drawing/2017/decorative" val="1"/>
                  </a:ext>
                </a:extLst>
              </p:cNvPr>
              <p:cNvSpPr txBox="1"/>
              <p:nvPr/>
            </p:nvSpPr>
            <p:spPr>
              <a:xfrm>
                <a:off x="4198521" y="2006993"/>
                <a:ext cx="861318" cy="324656"/>
              </a:xfrm>
              <a:prstGeom prst="rect">
                <a:avLst/>
              </a:prstGeom>
              <a:noFill/>
            </p:spPr>
            <p:txBody>
              <a:bodyPr wrap="square" rtlCol="0">
                <a:spAutoFit/>
              </a:bodyPr>
              <a:lstStyle/>
              <a:p>
                <a:r>
                  <a:rPr lang="en-US" sz="1200" dirty="0">
                    <a:ln>
                      <a:solidFill>
                        <a:sysClr val="windowText" lastClr="000000"/>
                      </a:solidFill>
                    </a:ln>
                  </a:rPr>
                  <a:t>Chair</a:t>
                </a:r>
                <a:endParaRPr lang="en-US" dirty="0">
                  <a:ln>
                    <a:solidFill>
                      <a:sysClr val="windowText" lastClr="000000"/>
                    </a:solidFill>
                  </a:ln>
                </a:endParaRPr>
              </a:p>
            </p:txBody>
          </p:sp>
        </p:grpSp>
        <p:pic>
          <p:nvPicPr>
            <p:cNvPr id="174" name="Picture 173">
              <a:extLst>
                <a:ext uri="{FF2B5EF4-FFF2-40B4-BE49-F238E27FC236}">
                  <a16:creationId xmlns:a16="http://schemas.microsoft.com/office/drawing/2014/main" id="{DE8560DE-8AA4-454B-8093-DFEA7FBCD16A}"/>
                </a:ext>
                <a:ext uri="{C183D7F6-B498-43B3-948B-1728B52AA6E4}">
                  <adec:decorative xmlns:adec="http://schemas.microsoft.com/office/drawing/2017/decorative" val="1"/>
                </a:ext>
              </a:extLst>
            </p:cNvPr>
            <p:cNvPicPr>
              <a:picLocks noChangeAspect="1"/>
            </p:cNvPicPr>
            <p:nvPr/>
          </p:nvPicPr>
          <p:blipFill rotWithShape="1">
            <a:blip r:embed="rId18"/>
            <a:srcRect l="14379" t="4043" r="17144" b="9231"/>
            <a:stretch/>
          </p:blipFill>
          <p:spPr>
            <a:xfrm>
              <a:off x="10529690" y="4093673"/>
              <a:ext cx="350823" cy="479857"/>
            </a:xfrm>
            <a:prstGeom prst="rect">
              <a:avLst/>
            </a:prstGeom>
          </p:spPr>
        </p:pic>
      </p:grpSp>
      <p:grpSp>
        <p:nvGrpSpPr>
          <p:cNvPr id="177" name="Group 176">
            <a:extLst>
              <a:ext uri="{FF2B5EF4-FFF2-40B4-BE49-F238E27FC236}">
                <a16:creationId xmlns:a16="http://schemas.microsoft.com/office/drawing/2014/main" id="{068284D8-7089-994F-97A3-25DE291D768C}"/>
              </a:ext>
              <a:ext uri="{C183D7F6-B498-43B3-948B-1728B52AA6E4}">
                <adec:decorative xmlns:adec="http://schemas.microsoft.com/office/drawing/2017/decorative" val="1"/>
              </a:ext>
            </a:extLst>
          </p:cNvPr>
          <p:cNvGrpSpPr/>
          <p:nvPr/>
        </p:nvGrpSpPr>
        <p:grpSpPr>
          <a:xfrm>
            <a:off x="2904813" y="3761480"/>
            <a:ext cx="659043" cy="731289"/>
            <a:chOff x="10315397" y="3678293"/>
            <a:chExt cx="861319" cy="1014502"/>
          </a:xfrm>
        </p:grpSpPr>
        <p:grpSp>
          <p:nvGrpSpPr>
            <p:cNvPr id="178" name="Group 177">
              <a:extLst>
                <a:ext uri="{FF2B5EF4-FFF2-40B4-BE49-F238E27FC236}">
                  <a16:creationId xmlns:a16="http://schemas.microsoft.com/office/drawing/2014/main" id="{99C49AC6-6804-BB4B-85AB-1CD2438D82C3}"/>
                </a:ext>
              </a:extLst>
            </p:cNvPr>
            <p:cNvGrpSpPr/>
            <p:nvPr/>
          </p:nvGrpSpPr>
          <p:grpSpPr>
            <a:xfrm>
              <a:off x="10315397" y="3678293"/>
              <a:ext cx="861319" cy="1014502"/>
              <a:chOff x="4076721" y="1899179"/>
              <a:chExt cx="993020" cy="1153337"/>
            </a:xfrm>
          </p:grpSpPr>
          <p:sp>
            <p:nvSpPr>
              <p:cNvPr id="180" name="Oval 179">
                <a:extLst>
                  <a:ext uri="{FF2B5EF4-FFF2-40B4-BE49-F238E27FC236}">
                    <a16:creationId xmlns:a16="http://schemas.microsoft.com/office/drawing/2014/main" id="{1CCAC50A-CFEE-2544-AACE-F4FF6738AD58}"/>
                  </a:ext>
                  <a:ext uri="{C183D7F6-B498-43B3-948B-1728B52AA6E4}">
                    <adec:decorative xmlns:adec="http://schemas.microsoft.com/office/drawing/2017/decorative" val="1"/>
                  </a:ext>
                </a:extLst>
              </p:cNvPr>
              <p:cNvSpPr/>
              <p:nvPr/>
            </p:nvSpPr>
            <p:spPr>
              <a:xfrm>
                <a:off x="4076721" y="1899179"/>
                <a:ext cx="993020" cy="1153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81" name="TextBox 180">
                <a:extLst>
                  <a:ext uri="{FF2B5EF4-FFF2-40B4-BE49-F238E27FC236}">
                    <a16:creationId xmlns:a16="http://schemas.microsoft.com/office/drawing/2014/main" id="{E27D3D3D-5854-8349-8B76-C4B4F674D405}"/>
                  </a:ext>
                  <a:ext uri="{C183D7F6-B498-43B3-948B-1728B52AA6E4}">
                    <adec:decorative xmlns:adec="http://schemas.microsoft.com/office/drawing/2017/decorative" val="1"/>
                  </a:ext>
                </a:extLst>
              </p:cNvPr>
              <p:cNvSpPr txBox="1"/>
              <p:nvPr/>
            </p:nvSpPr>
            <p:spPr>
              <a:xfrm>
                <a:off x="4198521" y="2006993"/>
                <a:ext cx="861318" cy="324656"/>
              </a:xfrm>
              <a:prstGeom prst="rect">
                <a:avLst/>
              </a:prstGeom>
              <a:noFill/>
            </p:spPr>
            <p:txBody>
              <a:bodyPr wrap="square" rtlCol="0">
                <a:spAutoFit/>
              </a:bodyPr>
              <a:lstStyle/>
              <a:p>
                <a:r>
                  <a:rPr lang="en-US" sz="1200" dirty="0">
                    <a:ln>
                      <a:solidFill>
                        <a:sysClr val="windowText" lastClr="000000"/>
                      </a:solidFill>
                    </a:ln>
                  </a:rPr>
                  <a:t>Chair</a:t>
                </a:r>
                <a:endParaRPr lang="en-US" dirty="0">
                  <a:ln>
                    <a:solidFill>
                      <a:sysClr val="windowText" lastClr="000000"/>
                    </a:solidFill>
                  </a:ln>
                </a:endParaRPr>
              </a:p>
            </p:txBody>
          </p:sp>
        </p:grpSp>
        <p:pic>
          <p:nvPicPr>
            <p:cNvPr id="179" name="Picture 178">
              <a:extLst>
                <a:ext uri="{FF2B5EF4-FFF2-40B4-BE49-F238E27FC236}">
                  <a16:creationId xmlns:a16="http://schemas.microsoft.com/office/drawing/2014/main" id="{E93A04BE-2D72-1643-A4A2-48FD21CA03F0}"/>
                </a:ext>
                <a:ext uri="{C183D7F6-B498-43B3-948B-1728B52AA6E4}">
                  <adec:decorative xmlns:adec="http://schemas.microsoft.com/office/drawing/2017/decorative" val="1"/>
                </a:ext>
              </a:extLst>
            </p:cNvPr>
            <p:cNvPicPr>
              <a:picLocks noChangeAspect="1"/>
            </p:cNvPicPr>
            <p:nvPr/>
          </p:nvPicPr>
          <p:blipFill rotWithShape="1">
            <a:blip r:embed="rId18"/>
            <a:srcRect l="14379" t="4043" r="17144" b="9231"/>
            <a:stretch/>
          </p:blipFill>
          <p:spPr>
            <a:xfrm>
              <a:off x="10529690" y="4093673"/>
              <a:ext cx="350823" cy="479857"/>
            </a:xfrm>
            <a:prstGeom prst="rect">
              <a:avLst/>
            </a:prstGeom>
          </p:spPr>
        </p:pic>
      </p:grpSp>
      <p:grpSp>
        <p:nvGrpSpPr>
          <p:cNvPr id="182" name="Group 181">
            <a:extLst>
              <a:ext uri="{FF2B5EF4-FFF2-40B4-BE49-F238E27FC236}">
                <a16:creationId xmlns:a16="http://schemas.microsoft.com/office/drawing/2014/main" id="{19EA0474-99F1-DD4C-9373-A3DEAC557530}"/>
              </a:ext>
              <a:ext uri="{C183D7F6-B498-43B3-948B-1728B52AA6E4}">
                <adec:decorative xmlns:adec="http://schemas.microsoft.com/office/drawing/2017/decorative" val="1"/>
              </a:ext>
            </a:extLst>
          </p:cNvPr>
          <p:cNvGrpSpPr/>
          <p:nvPr/>
        </p:nvGrpSpPr>
        <p:grpSpPr>
          <a:xfrm>
            <a:off x="6327429" y="3707560"/>
            <a:ext cx="659043" cy="731289"/>
            <a:chOff x="10315397" y="3678293"/>
            <a:chExt cx="861319" cy="1014502"/>
          </a:xfrm>
        </p:grpSpPr>
        <p:grpSp>
          <p:nvGrpSpPr>
            <p:cNvPr id="183" name="Group 182">
              <a:extLst>
                <a:ext uri="{FF2B5EF4-FFF2-40B4-BE49-F238E27FC236}">
                  <a16:creationId xmlns:a16="http://schemas.microsoft.com/office/drawing/2014/main" id="{85D034A9-75D7-E742-81CA-2900D49F7194}"/>
                </a:ext>
              </a:extLst>
            </p:cNvPr>
            <p:cNvGrpSpPr/>
            <p:nvPr/>
          </p:nvGrpSpPr>
          <p:grpSpPr>
            <a:xfrm>
              <a:off x="10315397" y="3678293"/>
              <a:ext cx="861319" cy="1014502"/>
              <a:chOff x="4076721" y="1899179"/>
              <a:chExt cx="993020" cy="1153337"/>
            </a:xfrm>
          </p:grpSpPr>
          <p:sp>
            <p:nvSpPr>
              <p:cNvPr id="185" name="Oval 184">
                <a:extLst>
                  <a:ext uri="{FF2B5EF4-FFF2-40B4-BE49-F238E27FC236}">
                    <a16:creationId xmlns:a16="http://schemas.microsoft.com/office/drawing/2014/main" id="{57AE3773-618C-D649-89F0-A7AC741BF4E3}"/>
                  </a:ext>
                  <a:ext uri="{C183D7F6-B498-43B3-948B-1728B52AA6E4}">
                    <adec:decorative xmlns:adec="http://schemas.microsoft.com/office/drawing/2017/decorative" val="1"/>
                  </a:ext>
                </a:extLst>
              </p:cNvPr>
              <p:cNvSpPr/>
              <p:nvPr/>
            </p:nvSpPr>
            <p:spPr>
              <a:xfrm>
                <a:off x="4076721" y="1899179"/>
                <a:ext cx="993020" cy="1153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86" name="TextBox 185">
                <a:extLst>
                  <a:ext uri="{FF2B5EF4-FFF2-40B4-BE49-F238E27FC236}">
                    <a16:creationId xmlns:a16="http://schemas.microsoft.com/office/drawing/2014/main" id="{0770B532-0439-B94B-81E0-A9405570C4E6}"/>
                  </a:ext>
                  <a:ext uri="{C183D7F6-B498-43B3-948B-1728B52AA6E4}">
                    <adec:decorative xmlns:adec="http://schemas.microsoft.com/office/drawing/2017/decorative" val="1"/>
                  </a:ext>
                </a:extLst>
              </p:cNvPr>
              <p:cNvSpPr txBox="1"/>
              <p:nvPr/>
            </p:nvSpPr>
            <p:spPr>
              <a:xfrm>
                <a:off x="4198521" y="2006993"/>
                <a:ext cx="861318" cy="324656"/>
              </a:xfrm>
              <a:prstGeom prst="rect">
                <a:avLst/>
              </a:prstGeom>
              <a:noFill/>
            </p:spPr>
            <p:txBody>
              <a:bodyPr wrap="square" rtlCol="0">
                <a:spAutoFit/>
              </a:bodyPr>
              <a:lstStyle/>
              <a:p>
                <a:r>
                  <a:rPr lang="en-US" sz="1200" dirty="0">
                    <a:ln>
                      <a:solidFill>
                        <a:sysClr val="windowText" lastClr="000000"/>
                      </a:solidFill>
                    </a:ln>
                  </a:rPr>
                  <a:t>Chair</a:t>
                </a:r>
                <a:endParaRPr lang="en-US" dirty="0">
                  <a:ln>
                    <a:solidFill>
                      <a:sysClr val="windowText" lastClr="000000"/>
                    </a:solidFill>
                  </a:ln>
                </a:endParaRPr>
              </a:p>
            </p:txBody>
          </p:sp>
        </p:grpSp>
        <p:pic>
          <p:nvPicPr>
            <p:cNvPr id="184" name="Picture 183">
              <a:extLst>
                <a:ext uri="{FF2B5EF4-FFF2-40B4-BE49-F238E27FC236}">
                  <a16:creationId xmlns:a16="http://schemas.microsoft.com/office/drawing/2014/main" id="{91BE5D58-0496-F545-9C3E-8B795165CE27}"/>
                </a:ext>
                <a:ext uri="{C183D7F6-B498-43B3-948B-1728B52AA6E4}">
                  <adec:decorative xmlns:adec="http://schemas.microsoft.com/office/drawing/2017/decorative" val="1"/>
                </a:ext>
              </a:extLst>
            </p:cNvPr>
            <p:cNvPicPr>
              <a:picLocks noChangeAspect="1"/>
            </p:cNvPicPr>
            <p:nvPr/>
          </p:nvPicPr>
          <p:blipFill rotWithShape="1">
            <a:blip r:embed="rId18"/>
            <a:srcRect l="14379" t="4043" r="17144" b="9231"/>
            <a:stretch/>
          </p:blipFill>
          <p:spPr>
            <a:xfrm>
              <a:off x="10529690" y="4093673"/>
              <a:ext cx="350823" cy="479857"/>
            </a:xfrm>
            <a:prstGeom prst="rect">
              <a:avLst/>
            </a:prstGeom>
          </p:spPr>
        </p:pic>
      </p:grpSp>
      <p:sp>
        <p:nvSpPr>
          <p:cNvPr id="187" name="Rectangle 186">
            <a:extLst>
              <a:ext uri="{FF2B5EF4-FFF2-40B4-BE49-F238E27FC236}">
                <a16:creationId xmlns:a16="http://schemas.microsoft.com/office/drawing/2014/main" id="{8E0CFF50-529A-594C-ADE6-0CF88B45DB11}"/>
              </a:ext>
              <a:ext uri="{C183D7F6-B498-43B3-948B-1728B52AA6E4}">
                <adec:decorative xmlns:adec="http://schemas.microsoft.com/office/drawing/2017/decorative" val="1"/>
              </a:ext>
            </a:extLst>
          </p:cNvPr>
          <p:cNvSpPr/>
          <p:nvPr/>
        </p:nvSpPr>
        <p:spPr>
          <a:xfrm rot="10800000">
            <a:off x="11201220" y="2548914"/>
            <a:ext cx="889572" cy="21100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8" name="TextBox 187">
            <a:extLst>
              <a:ext uri="{FF2B5EF4-FFF2-40B4-BE49-F238E27FC236}">
                <a16:creationId xmlns:a16="http://schemas.microsoft.com/office/drawing/2014/main" id="{E85BC0DA-8E76-E94A-AF25-0244E9A44596}"/>
              </a:ext>
              <a:ext uri="{C183D7F6-B498-43B3-948B-1728B52AA6E4}">
                <adec:decorative xmlns:adec="http://schemas.microsoft.com/office/drawing/2017/decorative" val="1"/>
              </a:ext>
            </a:extLst>
          </p:cNvPr>
          <p:cNvSpPr txBox="1"/>
          <p:nvPr/>
        </p:nvSpPr>
        <p:spPr>
          <a:xfrm rot="5400000">
            <a:off x="11403013" y="3404500"/>
            <a:ext cx="1073158" cy="307777"/>
          </a:xfrm>
          <a:prstGeom prst="rect">
            <a:avLst/>
          </a:prstGeom>
          <a:solidFill>
            <a:schemeClr val="bg2"/>
          </a:solidFill>
          <a:ln>
            <a:solidFill>
              <a:schemeClr val="tx1"/>
            </a:solidFill>
          </a:ln>
        </p:spPr>
        <p:txBody>
          <a:bodyPr wrap="square" rtlCol="0">
            <a:spAutoFit/>
          </a:bodyPr>
          <a:lstStyle/>
          <a:p>
            <a:pPr algn="ctr"/>
            <a:r>
              <a:rPr lang="en-US" sz="1400" dirty="0"/>
              <a:t>Restrooms</a:t>
            </a:r>
          </a:p>
        </p:txBody>
      </p:sp>
      <p:pic>
        <p:nvPicPr>
          <p:cNvPr id="189" name="Graphic 188">
            <a:extLst>
              <a:ext uri="{FF2B5EF4-FFF2-40B4-BE49-F238E27FC236}">
                <a16:creationId xmlns:a16="http://schemas.microsoft.com/office/drawing/2014/main" id="{9B4BF350-1380-9842-9917-73BD1716588B}"/>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5400000">
            <a:off x="11172602" y="3187582"/>
            <a:ext cx="707160" cy="482026"/>
          </a:xfrm>
          <a:prstGeom prst="rect">
            <a:avLst/>
          </a:prstGeom>
        </p:spPr>
      </p:pic>
      <p:pic>
        <p:nvPicPr>
          <p:cNvPr id="190" name="Graphic 189">
            <a:extLst>
              <a:ext uri="{FF2B5EF4-FFF2-40B4-BE49-F238E27FC236}">
                <a16:creationId xmlns:a16="http://schemas.microsoft.com/office/drawing/2014/main" id="{EFEA833A-3AF0-1148-8BA4-A563582C1371}"/>
              </a:ext>
              <a:ext uri="{C183D7F6-B498-43B3-948B-1728B52AA6E4}">
                <adec:decorative xmlns:adec="http://schemas.microsoft.com/office/drawing/2017/decorative" val="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5400000">
            <a:off x="11262190" y="3827943"/>
            <a:ext cx="609276" cy="460886"/>
          </a:xfrm>
          <a:prstGeom prst="rect">
            <a:avLst/>
          </a:prstGeom>
        </p:spPr>
      </p:pic>
      <p:grpSp>
        <p:nvGrpSpPr>
          <p:cNvPr id="191" name="Group 190">
            <a:extLst>
              <a:ext uri="{FF2B5EF4-FFF2-40B4-BE49-F238E27FC236}">
                <a16:creationId xmlns:a16="http://schemas.microsoft.com/office/drawing/2014/main" id="{FAF32186-8146-CE47-8994-9C61B529C656}"/>
              </a:ext>
              <a:ext uri="{C183D7F6-B498-43B3-948B-1728B52AA6E4}">
                <adec:decorative xmlns:adec="http://schemas.microsoft.com/office/drawing/2017/decorative" val="1"/>
              </a:ext>
            </a:extLst>
          </p:cNvPr>
          <p:cNvGrpSpPr/>
          <p:nvPr/>
        </p:nvGrpSpPr>
        <p:grpSpPr>
          <a:xfrm>
            <a:off x="2883217" y="105768"/>
            <a:ext cx="861319" cy="935724"/>
            <a:chOff x="3661896" y="17834"/>
            <a:chExt cx="1060227" cy="1100805"/>
          </a:xfrm>
        </p:grpSpPr>
        <p:pic>
          <p:nvPicPr>
            <p:cNvPr id="192" name="Picture 191">
              <a:extLst>
                <a:ext uri="{FF2B5EF4-FFF2-40B4-BE49-F238E27FC236}">
                  <a16:creationId xmlns:a16="http://schemas.microsoft.com/office/drawing/2014/main" id="{1A9A71E4-30AD-FE48-84E0-31A7F8B11AF9}"/>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3752173" y="17834"/>
              <a:ext cx="690397" cy="690397"/>
            </a:xfrm>
            <a:prstGeom prst="rect">
              <a:avLst/>
            </a:prstGeom>
          </p:spPr>
        </p:pic>
        <p:sp>
          <p:nvSpPr>
            <p:cNvPr id="193" name="TextBox 192">
              <a:extLst>
                <a:ext uri="{FF2B5EF4-FFF2-40B4-BE49-F238E27FC236}">
                  <a16:creationId xmlns:a16="http://schemas.microsoft.com/office/drawing/2014/main" id="{8EAC3C6B-3E34-B84F-AB2F-306D27DB6105}"/>
                </a:ext>
                <a:ext uri="{C183D7F6-B498-43B3-948B-1728B52AA6E4}">
                  <adec:decorative xmlns:adec="http://schemas.microsoft.com/office/drawing/2017/decorative" val="1"/>
                </a:ext>
              </a:extLst>
            </p:cNvPr>
            <p:cNvSpPr txBox="1"/>
            <p:nvPr/>
          </p:nvSpPr>
          <p:spPr>
            <a:xfrm>
              <a:off x="3661896" y="756564"/>
              <a:ext cx="1060227" cy="362075"/>
            </a:xfrm>
            <a:prstGeom prst="rect">
              <a:avLst/>
            </a:prstGeom>
            <a:noFill/>
          </p:spPr>
          <p:txBody>
            <a:bodyPr wrap="square" rtlCol="0">
              <a:spAutoFit/>
            </a:bodyPr>
            <a:lstStyle/>
            <a:p>
              <a:r>
                <a:rPr lang="en-US" sz="1400" dirty="0"/>
                <a:t>Window</a:t>
              </a:r>
            </a:p>
          </p:txBody>
        </p:sp>
      </p:grpSp>
      <p:pic>
        <p:nvPicPr>
          <p:cNvPr id="18" name="Graphic 17">
            <a:extLst>
              <a:ext uri="{FF2B5EF4-FFF2-40B4-BE49-F238E27FC236}">
                <a16:creationId xmlns:a16="http://schemas.microsoft.com/office/drawing/2014/main" id="{8AB95538-633A-CB44-9C33-B650046176F1}"/>
              </a:ext>
              <a:ext uri="{C183D7F6-B498-43B3-948B-1728B52AA6E4}">
                <adec:decorative xmlns:adec="http://schemas.microsoft.com/office/drawing/2017/decorative" val="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0216527" y="162644"/>
            <a:ext cx="387262" cy="387262"/>
          </a:xfrm>
          <a:prstGeom prst="rect">
            <a:avLst/>
          </a:prstGeom>
        </p:spPr>
      </p:pic>
      <p:pic>
        <p:nvPicPr>
          <p:cNvPr id="23" name="Graphic 22">
            <a:extLst>
              <a:ext uri="{FF2B5EF4-FFF2-40B4-BE49-F238E27FC236}">
                <a16:creationId xmlns:a16="http://schemas.microsoft.com/office/drawing/2014/main" id="{5A9EBD89-025B-F846-AFDB-5FA6553B2133}"/>
              </a:ext>
              <a:ext uri="{C183D7F6-B498-43B3-948B-1728B52AA6E4}">
                <adec:decorative xmlns:adec="http://schemas.microsoft.com/office/drawing/2017/decorative" val="1"/>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1551728" y="178402"/>
            <a:ext cx="420105" cy="420105"/>
          </a:xfrm>
          <a:prstGeom prst="rect">
            <a:avLst/>
          </a:prstGeom>
        </p:spPr>
      </p:pic>
      <p:sp>
        <p:nvSpPr>
          <p:cNvPr id="194" name="Rectangle 193">
            <a:extLst>
              <a:ext uri="{FF2B5EF4-FFF2-40B4-BE49-F238E27FC236}">
                <a16:creationId xmlns:a16="http://schemas.microsoft.com/office/drawing/2014/main" id="{3667703F-4931-E547-AA89-EC707FEF3A10}"/>
              </a:ext>
              <a:ext uri="{C183D7F6-B498-43B3-948B-1728B52AA6E4}">
                <adec:decorative xmlns:adec="http://schemas.microsoft.com/office/drawing/2017/decorative" val="1"/>
              </a:ext>
            </a:extLst>
          </p:cNvPr>
          <p:cNvSpPr/>
          <p:nvPr/>
        </p:nvSpPr>
        <p:spPr>
          <a:xfrm>
            <a:off x="10593221" y="744276"/>
            <a:ext cx="848700" cy="387262"/>
          </a:xfrm>
          <a:prstGeom prst="rect">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Exit</a:t>
            </a:r>
          </a:p>
        </p:txBody>
      </p:sp>
      <p:sp>
        <p:nvSpPr>
          <p:cNvPr id="24" name="TextBox 23">
            <a:extLst>
              <a:ext uri="{FF2B5EF4-FFF2-40B4-BE49-F238E27FC236}">
                <a16:creationId xmlns:a16="http://schemas.microsoft.com/office/drawing/2014/main" id="{B827007A-BEA2-B748-B11A-DCA4792B557A}"/>
              </a:ext>
              <a:ext uri="{C183D7F6-B498-43B3-948B-1728B52AA6E4}">
                <adec:decorative xmlns:adec="http://schemas.microsoft.com/office/drawing/2017/decorative" val="1"/>
              </a:ext>
            </a:extLst>
          </p:cNvPr>
          <p:cNvSpPr txBox="1"/>
          <p:nvPr/>
        </p:nvSpPr>
        <p:spPr>
          <a:xfrm>
            <a:off x="10425253" y="105768"/>
            <a:ext cx="1399290" cy="461665"/>
          </a:xfrm>
          <a:prstGeom prst="rect">
            <a:avLst/>
          </a:prstGeom>
          <a:noFill/>
        </p:spPr>
        <p:txBody>
          <a:bodyPr wrap="square" rtlCol="0">
            <a:spAutoFit/>
          </a:bodyPr>
          <a:lstStyle/>
          <a:p>
            <a:pPr algn="ctr"/>
            <a:r>
              <a:rPr lang="en-US" sz="1200" dirty="0"/>
              <a:t>Portable showers/toilets</a:t>
            </a:r>
          </a:p>
        </p:txBody>
      </p:sp>
      <p:pic>
        <p:nvPicPr>
          <p:cNvPr id="195" name="Picture 194">
            <a:extLst>
              <a:ext uri="{FF2B5EF4-FFF2-40B4-BE49-F238E27FC236}">
                <a16:creationId xmlns:a16="http://schemas.microsoft.com/office/drawing/2014/main" id="{3CE7F43A-4AA8-ED4F-8B71-19EF428BF356}"/>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2621449" y="6399681"/>
            <a:ext cx="637360" cy="411236"/>
          </a:xfrm>
          <a:prstGeom prst="rect">
            <a:avLst/>
          </a:prstGeom>
        </p:spPr>
      </p:pic>
      <p:grpSp>
        <p:nvGrpSpPr>
          <p:cNvPr id="196" name="Group 195">
            <a:extLst>
              <a:ext uri="{FF2B5EF4-FFF2-40B4-BE49-F238E27FC236}">
                <a16:creationId xmlns:a16="http://schemas.microsoft.com/office/drawing/2014/main" id="{28D5F9E0-9975-6D4F-987E-82D2D3AC848A}"/>
              </a:ext>
              <a:ext uri="{C183D7F6-B498-43B3-948B-1728B52AA6E4}">
                <adec:decorative xmlns:adec="http://schemas.microsoft.com/office/drawing/2017/decorative" val="1"/>
              </a:ext>
            </a:extLst>
          </p:cNvPr>
          <p:cNvGrpSpPr/>
          <p:nvPr/>
        </p:nvGrpSpPr>
        <p:grpSpPr>
          <a:xfrm>
            <a:off x="9388016" y="6110230"/>
            <a:ext cx="828512" cy="715123"/>
            <a:chOff x="1987971" y="3182460"/>
            <a:chExt cx="922793" cy="951022"/>
          </a:xfrm>
        </p:grpSpPr>
        <p:sp>
          <p:nvSpPr>
            <p:cNvPr id="197" name="Oval 196">
              <a:extLst>
                <a:ext uri="{FF2B5EF4-FFF2-40B4-BE49-F238E27FC236}">
                  <a16:creationId xmlns:a16="http://schemas.microsoft.com/office/drawing/2014/main" id="{CD56DA5C-9BAA-BB41-9E83-16C0D1009E29}"/>
                </a:ext>
                <a:ext uri="{C183D7F6-B498-43B3-948B-1728B52AA6E4}">
                  <adec:decorative xmlns:adec="http://schemas.microsoft.com/office/drawing/2017/decorative" val="1"/>
                </a:ext>
              </a:extLst>
            </p:cNvPr>
            <p:cNvSpPr/>
            <p:nvPr/>
          </p:nvSpPr>
          <p:spPr>
            <a:xfrm>
              <a:off x="1987971" y="3182460"/>
              <a:ext cx="922793" cy="951022"/>
            </a:xfrm>
            <a:prstGeom prst="ellipse">
              <a:avLst/>
            </a:prstGeom>
            <a:solidFill>
              <a:srgbClr val="76D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TextBox 197">
              <a:extLst>
                <a:ext uri="{FF2B5EF4-FFF2-40B4-BE49-F238E27FC236}">
                  <a16:creationId xmlns:a16="http://schemas.microsoft.com/office/drawing/2014/main" id="{88042A12-115E-7142-9215-D850186B47E4}"/>
                </a:ext>
                <a:ext uri="{C183D7F6-B498-43B3-948B-1728B52AA6E4}">
                  <adec:decorative xmlns:adec="http://schemas.microsoft.com/office/drawing/2017/decorative" val="1"/>
                </a:ext>
              </a:extLst>
            </p:cNvPr>
            <p:cNvSpPr txBox="1"/>
            <p:nvPr/>
          </p:nvSpPr>
          <p:spPr>
            <a:xfrm>
              <a:off x="2013356" y="3497168"/>
              <a:ext cx="861318" cy="409304"/>
            </a:xfrm>
            <a:prstGeom prst="rect">
              <a:avLst/>
            </a:prstGeom>
            <a:noFill/>
          </p:spPr>
          <p:txBody>
            <a:bodyPr wrap="square" rtlCol="0">
              <a:spAutoFit/>
            </a:bodyPr>
            <a:lstStyle/>
            <a:p>
              <a:pPr algn="ctr"/>
              <a:r>
                <a:rPr lang="en-US" sz="1400" dirty="0"/>
                <a:t>Refuse</a:t>
              </a:r>
            </a:p>
          </p:txBody>
        </p:sp>
      </p:grpSp>
      <p:sp>
        <p:nvSpPr>
          <p:cNvPr id="199" name="TextBox 198">
            <a:extLst>
              <a:ext uri="{FF2B5EF4-FFF2-40B4-BE49-F238E27FC236}">
                <a16:creationId xmlns:a16="http://schemas.microsoft.com/office/drawing/2014/main" id="{E57A6BBB-3C63-EA41-9BFF-1DA2A76A0A33}"/>
              </a:ext>
              <a:ext uri="{C183D7F6-B498-43B3-948B-1728B52AA6E4}">
                <adec:decorative xmlns:adec="http://schemas.microsoft.com/office/drawing/2017/decorative" val="1"/>
              </a:ext>
            </a:extLst>
          </p:cNvPr>
          <p:cNvSpPr txBox="1"/>
          <p:nvPr/>
        </p:nvSpPr>
        <p:spPr>
          <a:xfrm>
            <a:off x="759454" y="6059769"/>
            <a:ext cx="1254545" cy="276999"/>
          </a:xfrm>
          <a:prstGeom prst="rect">
            <a:avLst/>
          </a:prstGeom>
          <a:solidFill>
            <a:schemeClr val="accent1">
              <a:lumMod val="75000"/>
            </a:schemeClr>
          </a:solidFill>
          <a:ln>
            <a:solidFill>
              <a:schemeClr val="tx1"/>
            </a:solidFill>
          </a:ln>
        </p:spPr>
        <p:txBody>
          <a:bodyPr wrap="square" rtlCol="0">
            <a:spAutoFit/>
          </a:bodyPr>
          <a:lstStyle/>
          <a:p>
            <a:pPr algn="ctr"/>
            <a:r>
              <a:rPr lang="en-US" sz="1200" dirty="0">
                <a:solidFill>
                  <a:schemeClr val="bg1"/>
                </a:solidFill>
              </a:rPr>
              <a:t>CDC Poster</a:t>
            </a:r>
          </a:p>
        </p:txBody>
      </p:sp>
      <p:sp>
        <p:nvSpPr>
          <p:cNvPr id="200" name="TextBox 199">
            <a:extLst>
              <a:ext uri="{FF2B5EF4-FFF2-40B4-BE49-F238E27FC236}">
                <a16:creationId xmlns:a16="http://schemas.microsoft.com/office/drawing/2014/main" id="{7A181456-6AE1-1B44-961A-46491291ACD0}"/>
              </a:ext>
              <a:ext uri="{C183D7F6-B498-43B3-948B-1728B52AA6E4}">
                <adec:decorative xmlns:adec="http://schemas.microsoft.com/office/drawing/2017/decorative" val="1"/>
              </a:ext>
            </a:extLst>
          </p:cNvPr>
          <p:cNvSpPr txBox="1"/>
          <p:nvPr/>
        </p:nvSpPr>
        <p:spPr>
          <a:xfrm>
            <a:off x="7739418" y="6054573"/>
            <a:ext cx="1254545" cy="276999"/>
          </a:xfrm>
          <a:prstGeom prst="rect">
            <a:avLst/>
          </a:prstGeom>
          <a:solidFill>
            <a:schemeClr val="accent1">
              <a:lumMod val="75000"/>
            </a:schemeClr>
          </a:solidFill>
          <a:ln>
            <a:solidFill>
              <a:schemeClr val="tx1"/>
            </a:solidFill>
          </a:ln>
        </p:spPr>
        <p:txBody>
          <a:bodyPr wrap="square" rtlCol="0">
            <a:spAutoFit/>
          </a:bodyPr>
          <a:lstStyle/>
          <a:p>
            <a:pPr algn="ctr"/>
            <a:r>
              <a:rPr lang="en-US" sz="1200" dirty="0">
                <a:solidFill>
                  <a:schemeClr val="bg1"/>
                </a:solidFill>
              </a:rPr>
              <a:t>CDC Poster</a:t>
            </a:r>
          </a:p>
        </p:txBody>
      </p:sp>
    </p:spTree>
    <p:extLst>
      <p:ext uri="{BB962C8B-B14F-4D97-AF65-F5344CB8AC3E}">
        <p14:creationId xmlns:p14="http://schemas.microsoft.com/office/powerpoint/2010/main" val="140731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6AAA-D6AF-4E4C-8FC6-01791711EB9D}"/>
              </a:ext>
            </a:extLst>
          </p:cNvPr>
          <p:cNvSpPr>
            <a:spLocks noGrp="1"/>
          </p:cNvSpPr>
          <p:nvPr>
            <p:ph type="title"/>
          </p:nvPr>
        </p:nvSpPr>
        <p:spPr/>
        <p:txBody>
          <a:bodyPr/>
          <a:lstStyle/>
          <a:p>
            <a:r>
              <a:rPr lang="en-US" dirty="0"/>
              <a:t>Signage</a:t>
            </a:r>
          </a:p>
        </p:txBody>
      </p:sp>
      <p:sp>
        <p:nvSpPr>
          <p:cNvPr id="3" name="Slide Number Placeholder 2">
            <a:extLst>
              <a:ext uri="{FF2B5EF4-FFF2-40B4-BE49-F238E27FC236}">
                <a16:creationId xmlns:a16="http://schemas.microsoft.com/office/drawing/2014/main" id="{06911632-E619-41F0-821B-33B2CBB82C3A}"/>
              </a:ext>
            </a:extLst>
          </p:cNvPr>
          <p:cNvSpPr>
            <a:spLocks noGrp="1"/>
          </p:cNvSpPr>
          <p:nvPr>
            <p:ph type="sldNum" sz="quarter" idx="12"/>
          </p:nvPr>
        </p:nvSpPr>
        <p:spPr/>
        <p:txBody>
          <a:bodyPr/>
          <a:lstStyle/>
          <a:p>
            <a:fld id="{40D68374-D3CE-43C2-A4C1-D0C5CE619EEF}" type="slidenum">
              <a:rPr lang="en-US" smtClean="0"/>
              <a:pPr/>
              <a:t>17</a:t>
            </a:fld>
            <a:endParaRPr lang="en-US" dirty="0"/>
          </a:p>
        </p:txBody>
      </p:sp>
      <p:pic>
        <p:nvPicPr>
          <p:cNvPr id="5" name="Picture 4" descr="Signage with letters saying Isolation care area, a head figure with a mask on and lettering stating  Authorized Entry only. ">
            <a:extLst>
              <a:ext uri="{FF2B5EF4-FFF2-40B4-BE49-F238E27FC236}">
                <a16:creationId xmlns:a16="http://schemas.microsoft.com/office/drawing/2014/main" id="{5AE0E95B-6880-4B0B-8E3A-1788BDD8DDFE}"/>
              </a:ext>
            </a:extLst>
          </p:cNvPr>
          <p:cNvPicPr>
            <a:picLocks noChangeAspect="1"/>
          </p:cNvPicPr>
          <p:nvPr/>
        </p:nvPicPr>
        <p:blipFill>
          <a:blip r:embed="rId2"/>
          <a:stretch>
            <a:fillRect/>
          </a:stretch>
        </p:blipFill>
        <p:spPr>
          <a:xfrm>
            <a:off x="6172524" y="2557011"/>
            <a:ext cx="2164360" cy="2741523"/>
          </a:xfrm>
          <a:prstGeom prst="rect">
            <a:avLst/>
          </a:prstGeom>
        </p:spPr>
      </p:pic>
      <p:pic>
        <p:nvPicPr>
          <p:cNvPr id="6" name="Picture 5" descr="Signage showing medical figure with stethoscope , goggle and mask with I'm here to help wording. ">
            <a:extLst>
              <a:ext uri="{FF2B5EF4-FFF2-40B4-BE49-F238E27FC236}">
                <a16:creationId xmlns:a16="http://schemas.microsoft.com/office/drawing/2014/main" id="{283265FF-72C3-463D-B2EE-BF836797A31F}"/>
              </a:ext>
            </a:extLst>
          </p:cNvPr>
          <p:cNvPicPr>
            <a:picLocks noChangeAspect="1"/>
          </p:cNvPicPr>
          <p:nvPr/>
        </p:nvPicPr>
        <p:blipFill>
          <a:blip r:embed="rId3"/>
          <a:stretch>
            <a:fillRect/>
          </a:stretch>
        </p:blipFill>
        <p:spPr>
          <a:xfrm>
            <a:off x="4086128" y="2524445"/>
            <a:ext cx="2164360" cy="2774089"/>
          </a:xfrm>
          <a:prstGeom prst="rect">
            <a:avLst/>
          </a:prstGeom>
        </p:spPr>
      </p:pic>
      <p:pic>
        <p:nvPicPr>
          <p:cNvPr id="7" name="Picture 6" descr="Signage with Goggle , mask, gown and gloves and lettering stating PPE Donning area. ">
            <a:extLst>
              <a:ext uri="{FF2B5EF4-FFF2-40B4-BE49-F238E27FC236}">
                <a16:creationId xmlns:a16="http://schemas.microsoft.com/office/drawing/2014/main" id="{8150B3AA-C1F5-4CAA-B755-17EDF5C3E25D}"/>
              </a:ext>
            </a:extLst>
          </p:cNvPr>
          <p:cNvPicPr>
            <a:picLocks noChangeAspect="1"/>
          </p:cNvPicPr>
          <p:nvPr/>
        </p:nvPicPr>
        <p:blipFill>
          <a:blip r:embed="rId4"/>
          <a:stretch>
            <a:fillRect/>
          </a:stretch>
        </p:blipFill>
        <p:spPr>
          <a:xfrm>
            <a:off x="8048430" y="2444752"/>
            <a:ext cx="2188369" cy="2714477"/>
          </a:xfrm>
          <a:prstGeom prst="rect">
            <a:avLst/>
          </a:prstGeom>
        </p:spPr>
      </p:pic>
      <p:pic>
        <p:nvPicPr>
          <p:cNvPr id="9" name="Picture 8" descr="Signage with person figure with fever and person figure coughing and lettering stating Report fever, cough or difficulty breathing. ">
            <a:extLst>
              <a:ext uri="{FF2B5EF4-FFF2-40B4-BE49-F238E27FC236}">
                <a16:creationId xmlns:a16="http://schemas.microsoft.com/office/drawing/2014/main" id="{8527A7A0-2E7E-4DCB-A925-B78BCFFB7CBC}"/>
              </a:ext>
            </a:extLst>
          </p:cNvPr>
          <p:cNvPicPr>
            <a:picLocks noChangeAspect="1"/>
          </p:cNvPicPr>
          <p:nvPr/>
        </p:nvPicPr>
        <p:blipFill>
          <a:blip r:embed="rId5"/>
          <a:stretch>
            <a:fillRect/>
          </a:stretch>
        </p:blipFill>
        <p:spPr>
          <a:xfrm>
            <a:off x="10381040" y="2551491"/>
            <a:ext cx="1810960" cy="2607738"/>
          </a:xfrm>
          <a:prstGeom prst="rect">
            <a:avLst/>
          </a:prstGeom>
        </p:spPr>
      </p:pic>
      <p:pic>
        <p:nvPicPr>
          <p:cNvPr id="10" name="Picture 9" descr="Signage for screening are showing medical figure and client figure. ">
            <a:extLst>
              <a:ext uri="{FF2B5EF4-FFF2-40B4-BE49-F238E27FC236}">
                <a16:creationId xmlns:a16="http://schemas.microsoft.com/office/drawing/2014/main" id="{36BDA1FE-8C0B-4C17-BC49-ADACDF46DAF3}"/>
              </a:ext>
            </a:extLst>
          </p:cNvPr>
          <p:cNvPicPr>
            <a:picLocks noChangeAspect="1"/>
          </p:cNvPicPr>
          <p:nvPr/>
        </p:nvPicPr>
        <p:blipFill>
          <a:blip r:embed="rId6"/>
          <a:stretch>
            <a:fillRect/>
          </a:stretch>
        </p:blipFill>
        <p:spPr>
          <a:xfrm>
            <a:off x="2029589" y="2626317"/>
            <a:ext cx="2193844" cy="2714478"/>
          </a:xfrm>
          <a:prstGeom prst="rect">
            <a:avLst/>
          </a:prstGeom>
        </p:spPr>
      </p:pic>
      <p:pic>
        <p:nvPicPr>
          <p:cNvPr id="11" name="Picture 10" descr="Signage for screening are with medical figures and families 6 ft. apart.">
            <a:extLst>
              <a:ext uri="{FF2B5EF4-FFF2-40B4-BE49-F238E27FC236}">
                <a16:creationId xmlns:a16="http://schemas.microsoft.com/office/drawing/2014/main" id="{7212D57F-5B29-4236-AC23-1FD448164BE1}"/>
              </a:ext>
            </a:extLst>
          </p:cNvPr>
          <p:cNvPicPr>
            <a:picLocks noChangeAspect="1"/>
          </p:cNvPicPr>
          <p:nvPr/>
        </p:nvPicPr>
        <p:blipFill>
          <a:blip r:embed="rId7"/>
          <a:stretch>
            <a:fillRect/>
          </a:stretch>
        </p:blipFill>
        <p:spPr>
          <a:xfrm>
            <a:off x="195610" y="2551490"/>
            <a:ext cx="2164360" cy="2789305"/>
          </a:xfrm>
          <a:prstGeom prst="rect">
            <a:avLst/>
          </a:prstGeom>
        </p:spPr>
      </p:pic>
    </p:spTree>
    <p:extLst>
      <p:ext uri="{BB962C8B-B14F-4D97-AF65-F5344CB8AC3E}">
        <p14:creationId xmlns:p14="http://schemas.microsoft.com/office/powerpoint/2010/main" val="248400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16DE-1E24-49FF-9AAA-21B153C47CD9}"/>
              </a:ext>
            </a:extLst>
          </p:cNvPr>
          <p:cNvSpPr>
            <a:spLocks noGrp="1"/>
          </p:cNvSpPr>
          <p:nvPr>
            <p:ph type="title"/>
          </p:nvPr>
        </p:nvSpPr>
        <p:spPr/>
        <p:txBody>
          <a:bodyPr/>
          <a:lstStyle/>
          <a:p>
            <a:r>
              <a:rPr lang="en-US" dirty="0"/>
              <a:t>Challenges</a:t>
            </a:r>
          </a:p>
        </p:txBody>
      </p:sp>
      <p:sp>
        <p:nvSpPr>
          <p:cNvPr id="4" name="Content Placeholder 3">
            <a:extLst>
              <a:ext uri="{FF2B5EF4-FFF2-40B4-BE49-F238E27FC236}">
                <a16:creationId xmlns:a16="http://schemas.microsoft.com/office/drawing/2014/main" id="{A367552C-19FA-4337-9E7F-7375C4761D43}"/>
              </a:ext>
            </a:extLst>
          </p:cNvPr>
          <p:cNvSpPr>
            <a:spLocks noGrp="1"/>
          </p:cNvSpPr>
          <p:nvPr>
            <p:ph idx="1"/>
          </p:nvPr>
        </p:nvSpPr>
        <p:spPr/>
        <p:txBody>
          <a:bodyPr/>
          <a:lstStyle/>
          <a:p>
            <a:r>
              <a:rPr lang="en-US" dirty="0"/>
              <a:t>Clients and responders may feel uneasy in a setting with many people. </a:t>
            </a:r>
          </a:p>
          <a:p>
            <a:r>
              <a:rPr lang="en-US" dirty="0"/>
              <a:t>Wearing of face coverings is required by both clients (over age 2) and responders. </a:t>
            </a:r>
          </a:p>
          <a:p>
            <a:r>
              <a:rPr lang="en-US" dirty="0"/>
              <a:t>Use of restrooms while practicing 6ft. physical distance is difficult and can decrease restroom and shower capacity. </a:t>
            </a:r>
          </a:p>
          <a:p>
            <a:r>
              <a:rPr lang="en-US" dirty="0"/>
              <a:t>Continual screening of those coming in and out of the shelter is labor intensive and intrusive. Weather is a complicating factor. </a:t>
            </a:r>
          </a:p>
          <a:p>
            <a:r>
              <a:rPr lang="en-US" dirty="0"/>
              <a:t>State and local public health entities may not be available for screening or work in isolation care areas. </a:t>
            </a:r>
          </a:p>
          <a:p>
            <a:pPr marL="0" indent="0">
              <a:buNone/>
            </a:pPr>
            <a:endParaRPr lang="en-US" dirty="0"/>
          </a:p>
        </p:txBody>
      </p:sp>
      <p:sp>
        <p:nvSpPr>
          <p:cNvPr id="3" name="Slide Number Placeholder 2">
            <a:extLst>
              <a:ext uri="{FF2B5EF4-FFF2-40B4-BE49-F238E27FC236}">
                <a16:creationId xmlns:a16="http://schemas.microsoft.com/office/drawing/2014/main" id="{AFE3D5AF-B796-46D9-84C0-0431CC9CCA2B}"/>
              </a:ext>
            </a:extLst>
          </p:cNvPr>
          <p:cNvSpPr>
            <a:spLocks noGrp="1"/>
          </p:cNvSpPr>
          <p:nvPr>
            <p:ph type="sldNum" sz="quarter" idx="12"/>
          </p:nvPr>
        </p:nvSpPr>
        <p:spPr/>
        <p:txBody>
          <a:bodyPr/>
          <a:lstStyle/>
          <a:p>
            <a:fld id="{40D68374-D3CE-43C2-A4C1-D0C5CE619EEF}" type="slidenum">
              <a:rPr lang="en-US" smtClean="0"/>
              <a:pPr/>
              <a:t>18</a:t>
            </a:fld>
            <a:endParaRPr lang="en-US" dirty="0"/>
          </a:p>
        </p:txBody>
      </p:sp>
    </p:spTree>
    <p:extLst>
      <p:ext uri="{BB962C8B-B14F-4D97-AF65-F5344CB8AC3E}">
        <p14:creationId xmlns:p14="http://schemas.microsoft.com/office/powerpoint/2010/main" val="2478636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DD3D-FECA-4508-ABE1-FB3F75A44247}"/>
              </a:ext>
            </a:extLst>
          </p:cNvPr>
          <p:cNvSpPr>
            <a:spLocks noGrp="1"/>
          </p:cNvSpPr>
          <p:nvPr>
            <p:ph type="title"/>
          </p:nvPr>
        </p:nvSpPr>
        <p:spPr/>
        <p:txBody>
          <a:bodyPr/>
          <a:lstStyle/>
          <a:p>
            <a:r>
              <a:rPr lang="en-US" dirty="0"/>
              <a:t>Lessons Learned Already</a:t>
            </a:r>
          </a:p>
        </p:txBody>
      </p:sp>
      <p:sp>
        <p:nvSpPr>
          <p:cNvPr id="3" name="Content Placeholder 2">
            <a:extLst>
              <a:ext uri="{FF2B5EF4-FFF2-40B4-BE49-F238E27FC236}">
                <a16:creationId xmlns:a16="http://schemas.microsoft.com/office/drawing/2014/main" id="{18C3997B-E454-4836-BC26-5BC388A8502A}"/>
              </a:ext>
            </a:extLst>
          </p:cNvPr>
          <p:cNvSpPr>
            <a:spLocks noGrp="1"/>
          </p:cNvSpPr>
          <p:nvPr>
            <p:ph idx="1"/>
          </p:nvPr>
        </p:nvSpPr>
        <p:spPr/>
        <p:txBody>
          <a:bodyPr>
            <a:normAutofit/>
          </a:bodyPr>
          <a:lstStyle/>
          <a:p>
            <a:r>
              <a:rPr lang="en-US" sz="2600" dirty="0"/>
              <a:t>Congregate shelters will happen. </a:t>
            </a:r>
          </a:p>
          <a:p>
            <a:r>
              <a:rPr lang="en-US" sz="2600" dirty="0"/>
              <a:t>The use of face coverings is required. </a:t>
            </a:r>
          </a:p>
          <a:p>
            <a:r>
              <a:rPr lang="en-US" sz="2600" dirty="0"/>
              <a:t>Emergency management and public health entities are stretched due to COVID-19 response alone and adding a disaster to COVID-19 response is difficult. </a:t>
            </a:r>
          </a:p>
          <a:p>
            <a:r>
              <a:rPr lang="en-US" sz="2600" dirty="0"/>
              <a:t>Feeding requires a different set of skills to produce single wrapped meals delivered with 6ft. physical distance. </a:t>
            </a:r>
          </a:p>
          <a:p>
            <a:r>
              <a:rPr lang="en-US" sz="2600" dirty="0"/>
              <a:t>The COVID-19 environment makes response and recovery harder and takes longer</a:t>
            </a:r>
            <a:r>
              <a:rPr lang="en-US" dirty="0"/>
              <a:t>. </a:t>
            </a:r>
          </a:p>
        </p:txBody>
      </p:sp>
      <p:sp>
        <p:nvSpPr>
          <p:cNvPr id="4" name="Slide Number Placeholder 3">
            <a:extLst>
              <a:ext uri="{FF2B5EF4-FFF2-40B4-BE49-F238E27FC236}">
                <a16:creationId xmlns:a16="http://schemas.microsoft.com/office/drawing/2014/main" id="{EF3E27D0-B244-4A51-B6D3-9B86B3C3C8B6}"/>
              </a:ext>
            </a:extLst>
          </p:cNvPr>
          <p:cNvSpPr>
            <a:spLocks noGrp="1"/>
          </p:cNvSpPr>
          <p:nvPr>
            <p:ph type="sldNum" sz="quarter" idx="12"/>
          </p:nvPr>
        </p:nvSpPr>
        <p:spPr/>
        <p:txBody>
          <a:bodyPr/>
          <a:lstStyle/>
          <a:p>
            <a:fld id="{40D68374-D3CE-43C2-A4C1-D0C5CE619EEF}" type="slidenum">
              <a:rPr lang="en-US" smtClean="0"/>
              <a:pPr/>
              <a:t>19</a:t>
            </a:fld>
            <a:endParaRPr lang="en-US" dirty="0"/>
          </a:p>
        </p:txBody>
      </p:sp>
    </p:spTree>
    <p:extLst>
      <p:ext uri="{BB962C8B-B14F-4D97-AF65-F5344CB8AC3E}">
        <p14:creationId xmlns:p14="http://schemas.microsoft.com/office/powerpoint/2010/main" val="181174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2BC9A2EF-B490-4E1B-9335-FF3ABC015B69}"/>
              </a:ext>
            </a:extLst>
          </p:cNvPr>
          <p:cNvSpPr>
            <a:spLocks noGrp="1"/>
          </p:cNvSpPr>
          <p:nvPr>
            <p:ph type="title"/>
          </p:nvPr>
        </p:nvSpPr>
        <p:spPr>
          <a:xfrm>
            <a:off x="640079" y="2053641"/>
            <a:ext cx="3669161" cy="2760098"/>
          </a:xfrm>
        </p:spPr>
        <p:txBody>
          <a:bodyPr>
            <a:normAutofit/>
          </a:bodyPr>
          <a:lstStyle/>
          <a:p>
            <a:r>
              <a:rPr lang="en-US">
                <a:solidFill>
                  <a:srgbClr val="FFFFFF"/>
                </a:solidFill>
              </a:rPr>
              <a:t>Mission of the American Red Cross</a:t>
            </a:r>
          </a:p>
        </p:txBody>
      </p:sp>
      <p:sp>
        <p:nvSpPr>
          <p:cNvPr id="7" name="Content Placeholder 6">
            <a:extLst>
              <a:ext uri="{FF2B5EF4-FFF2-40B4-BE49-F238E27FC236}">
                <a16:creationId xmlns:a16="http://schemas.microsoft.com/office/drawing/2014/main" id="{7C3E0CA0-5B74-4B8C-B7BF-245F32719A50}"/>
              </a:ext>
            </a:extLst>
          </p:cNvPr>
          <p:cNvSpPr>
            <a:spLocks noGrp="1"/>
          </p:cNvSpPr>
          <p:nvPr>
            <p:ph idx="1"/>
          </p:nvPr>
        </p:nvSpPr>
        <p:spPr>
          <a:xfrm>
            <a:off x="6090574" y="801866"/>
            <a:ext cx="5306084" cy="5230634"/>
          </a:xfrm>
        </p:spPr>
        <p:txBody>
          <a:bodyPr anchor="ctr">
            <a:normAutofit/>
          </a:bodyPr>
          <a:lstStyle/>
          <a:p>
            <a:pPr marL="0" indent="0">
              <a:buNone/>
            </a:pPr>
            <a:endParaRPr lang="en-US" dirty="0">
              <a:solidFill>
                <a:srgbClr val="000000"/>
              </a:solidFill>
            </a:endParaRPr>
          </a:p>
          <a:p>
            <a:pPr marL="0" indent="0">
              <a:buNone/>
            </a:pPr>
            <a:endParaRPr lang="en-US" dirty="0">
              <a:solidFill>
                <a:srgbClr val="000000"/>
              </a:solidFill>
            </a:endParaRPr>
          </a:p>
          <a:p>
            <a:pPr marL="0" indent="0">
              <a:buNone/>
            </a:pPr>
            <a:r>
              <a:rPr lang="en-US" sz="2800" dirty="0">
                <a:solidFill>
                  <a:srgbClr val="000000"/>
                </a:solidFill>
              </a:rPr>
              <a:t>The American Red Cross prevents and alleviates human suffering in the face of emergencies by mobilizing the power of volunteers and the generosity of donors</a:t>
            </a:r>
          </a:p>
          <a:p>
            <a:pPr marL="0" indent="0">
              <a:buNone/>
            </a:pPr>
            <a:endParaRPr lang="en-US" dirty="0">
              <a:solidFill>
                <a:srgbClr val="000000"/>
              </a:solidFill>
            </a:endParaRPr>
          </a:p>
        </p:txBody>
      </p:sp>
      <p:sp>
        <p:nvSpPr>
          <p:cNvPr id="5" name="Slide Number Placeholder 4">
            <a:extLst>
              <a:ext uri="{FF2B5EF4-FFF2-40B4-BE49-F238E27FC236}">
                <a16:creationId xmlns:a16="http://schemas.microsoft.com/office/drawing/2014/main" id="{3676F010-A24F-41DC-AE62-9F400CA1E8F4}"/>
              </a:ext>
            </a:extLst>
          </p:cNvPr>
          <p:cNvSpPr>
            <a:spLocks noGrp="1"/>
          </p:cNvSpPr>
          <p:nvPr>
            <p:ph type="sldNum" sz="quarter" idx="12"/>
          </p:nvPr>
        </p:nvSpPr>
        <p:spPr>
          <a:xfrm>
            <a:off x="10825930" y="6223702"/>
            <a:ext cx="570728" cy="314067"/>
          </a:xfrm>
        </p:spPr>
        <p:txBody>
          <a:bodyPr>
            <a:normAutofit/>
          </a:bodyPr>
          <a:lstStyle/>
          <a:p>
            <a:pPr>
              <a:spcAft>
                <a:spcPts val="600"/>
              </a:spcAft>
            </a:pPr>
            <a:fld id="{40D68374-D3CE-43C2-A4C1-D0C5CE619EEF}" type="slidenum">
              <a:rPr lang="en-US" sz="1000">
                <a:solidFill>
                  <a:srgbClr val="898989"/>
                </a:solidFill>
              </a:rPr>
              <a:pPr>
                <a:spcAft>
                  <a:spcPts val="600"/>
                </a:spcAft>
              </a:pPr>
              <a:t>2</a:t>
            </a:fld>
            <a:endParaRPr lang="en-US" sz="1000">
              <a:solidFill>
                <a:srgbClr val="898989"/>
              </a:solidFill>
            </a:endParaRPr>
          </a:p>
        </p:txBody>
      </p:sp>
    </p:spTree>
    <p:extLst>
      <p:ext uri="{BB962C8B-B14F-4D97-AF65-F5344CB8AC3E}">
        <p14:creationId xmlns:p14="http://schemas.microsoft.com/office/powerpoint/2010/main" val="1357133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Title 11">
            <a:extLst>
              <a:ext uri="{FF2B5EF4-FFF2-40B4-BE49-F238E27FC236}">
                <a16:creationId xmlns:a16="http://schemas.microsoft.com/office/drawing/2014/main" id="{0D275084-0F34-4717-9BAF-B99B89DFD5CF}"/>
              </a:ext>
            </a:extLst>
          </p:cNvPr>
          <p:cNvSpPr>
            <a:spLocks noGrp="1"/>
          </p:cNvSpPr>
          <p:nvPr>
            <p:ph type="title"/>
          </p:nvPr>
        </p:nvSpPr>
        <p:spPr>
          <a:xfrm>
            <a:off x="6762191" y="4253544"/>
            <a:ext cx="4805996" cy="1297115"/>
          </a:xfrm>
        </p:spPr>
        <p:txBody>
          <a:bodyPr vert="horz" lIns="91440" tIns="45720" rIns="91440" bIns="45720" rtlCol="0" anchor="t">
            <a:normAutofit/>
          </a:bodyPr>
          <a:lstStyle/>
          <a:p>
            <a:pPr>
              <a:lnSpc>
                <a:spcPct val="90000"/>
              </a:lnSpc>
            </a:pPr>
            <a:r>
              <a:rPr lang="en-US" sz="4400" kern="1200" dirty="0">
                <a:solidFill>
                  <a:srgbClr val="000000"/>
                </a:solidFill>
                <a:latin typeface="+mj-lt"/>
                <a:ea typeface="+mj-ea"/>
                <a:cs typeface="+mj-cs"/>
              </a:rPr>
              <a:t>Responder Health I</a:t>
            </a:r>
          </a:p>
        </p:txBody>
      </p:sp>
      <p:sp>
        <p:nvSpPr>
          <p:cNvPr id="27"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0" name="Graphic 19" descr="Group holding hands">
            <a:extLst>
              <a:ext uri="{FF2B5EF4-FFF2-40B4-BE49-F238E27FC236}">
                <a16:creationId xmlns:a16="http://schemas.microsoft.com/office/drawing/2014/main" id="{DDB73713-471D-48B8-9ACE-605265FA12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
        <p:nvSpPr>
          <p:cNvPr id="3" name="Slide Number Placeholder 2">
            <a:extLst>
              <a:ext uri="{FF2B5EF4-FFF2-40B4-BE49-F238E27FC236}">
                <a16:creationId xmlns:a16="http://schemas.microsoft.com/office/drawing/2014/main" id="{F055EA32-1F10-48E7-BDAE-D5E98DD1FCEE}"/>
              </a:ext>
            </a:extLst>
          </p:cNvPr>
          <p:cNvSpPr>
            <a:spLocks noGrp="1"/>
          </p:cNvSpPr>
          <p:nvPr>
            <p:ph type="sldNum" sz="quarter" idx="12"/>
          </p:nvPr>
        </p:nvSpPr>
        <p:spPr>
          <a:xfrm>
            <a:off x="800211" y="6223702"/>
            <a:ext cx="511231" cy="314067"/>
          </a:xfrm>
        </p:spPr>
        <p:txBody>
          <a:bodyPr vert="horz" lIns="91440" tIns="45720" rIns="91440" bIns="45720" rtlCol="0" anchor="ctr">
            <a:normAutofit/>
          </a:bodyPr>
          <a:lstStyle/>
          <a:p>
            <a:pPr algn="l">
              <a:spcAft>
                <a:spcPts val="600"/>
              </a:spcAft>
            </a:pPr>
            <a:fld id="{40D68374-D3CE-43C2-A4C1-D0C5CE619EEF}" type="slidenum">
              <a:rPr lang="en-US" sz="1100">
                <a:solidFill>
                  <a:srgbClr val="898989"/>
                </a:solidFill>
                <a:latin typeface="+mn-lt"/>
                <a:ea typeface="+mn-ea"/>
                <a:cs typeface="+mn-cs"/>
              </a:rPr>
              <a:pPr algn="l">
                <a:spcAft>
                  <a:spcPts val="600"/>
                </a:spcAft>
              </a:pPr>
              <a:t>20</a:t>
            </a:fld>
            <a:endParaRPr lang="en-US" sz="1100" dirty="0">
              <a:solidFill>
                <a:srgbClr val="898989"/>
              </a:solidFill>
              <a:latin typeface="+mn-lt"/>
              <a:ea typeface="+mn-ea"/>
              <a:cs typeface="+mn-cs"/>
            </a:endParaRPr>
          </a:p>
        </p:txBody>
      </p:sp>
    </p:spTree>
    <p:extLst>
      <p:ext uri="{BB962C8B-B14F-4D97-AF65-F5344CB8AC3E}">
        <p14:creationId xmlns:p14="http://schemas.microsoft.com/office/powerpoint/2010/main" val="931680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86429-7A8F-4576-83E2-993CFF2B2C27}"/>
              </a:ext>
            </a:extLst>
          </p:cNvPr>
          <p:cNvSpPr>
            <a:spLocks noGrp="1"/>
          </p:cNvSpPr>
          <p:nvPr>
            <p:ph type="title"/>
          </p:nvPr>
        </p:nvSpPr>
        <p:spPr/>
        <p:txBody>
          <a:bodyPr/>
          <a:lstStyle/>
          <a:p>
            <a:r>
              <a:rPr lang="en-US" dirty="0"/>
              <a:t>Responder Health II</a:t>
            </a:r>
          </a:p>
        </p:txBody>
      </p:sp>
      <p:sp>
        <p:nvSpPr>
          <p:cNvPr id="3" name="Content Placeholder 2">
            <a:extLst>
              <a:ext uri="{FF2B5EF4-FFF2-40B4-BE49-F238E27FC236}">
                <a16:creationId xmlns:a16="http://schemas.microsoft.com/office/drawing/2014/main" id="{2361CA10-C929-4C66-A877-A4C60FC9E972}"/>
              </a:ext>
            </a:extLst>
          </p:cNvPr>
          <p:cNvSpPr>
            <a:spLocks noGrp="1"/>
          </p:cNvSpPr>
          <p:nvPr>
            <p:ph idx="1"/>
          </p:nvPr>
        </p:nvSpPr>
        <p:spPr/>
        <p:txBody>
          <a:bodyPr>
            <a:normAutofit/>
          </a:bodyPr>
          <a:lstStyle/>
          <a:p>
            <a:r>
              <a:rPr lang="en-US" sz="2600" dirty="0"/>
              <a:t>Critical to disaster Relief Operations. </a:t>
            </a:r>
          </a:p>
          <a:p>
            <a:r>
              <a:rPr lang="en-US" sz="2600" dirty="0"/>
              <a:t>All Disaster Health Services responders (virtual or on site ) will act as Staff Health</a:t>
            </a:r>
          </a:p>
          <a:p>
            <a:r>
              <a:rPr lang="en-US" sz="2600" dirty="0"/>
              <a:t>Workers on site will be screened before entering work site</a:t>
            </a:r>
          </a:p>
          <a:p>
            <a:r>
              <a:rPr lang="en-US" sz="2600" dirty="0"/>
              <a:t>Workers will be directed not to report to their worksite if they are ill for ANY reason. Staff Health will then follow–up with worker. </a:t>
            </a:r>
          </a:p>
          <a:p>
            <a:r>
              <a:rPr lang="en-US" sz="2600" dirty="0"/>
              <a:t>American Red Cross has an internal process to report COVID-19 employees or responders. </a:t>
            </a:r>
          </a:p>
        </p:txBody>
      </p:sp>
      <p:sp>
        <p:nvSpPr>
          <p:cNvPr id="4" name="Slide Number Placeholder 3">
            <a:extLst>
              <a:ext uri="{FF2B5EF4-FFF2-40B4-BE49-F238E27FC236}">
                <a16:creationId xmlns:a16="http://schemas.microsoft.com/office/drawing/2014/main" id="{30484BDC-BF49-4CAB-A7E9-7C1CF1B0511B}"/>
              </a:ext>
            </a:extLst>
          </p:cNvPr>
          <p:cNvSpPr>
            <a:spLocks noGrp="1"/>
          </p:cNvSpPr>
          <p:nvPr>
            <p:ph type="sldNum" sz="quarter" idx="12"/>
          </p:nvPr>
        </p:nvSpPr>
        <p:spPr/>
        <p:txBody>
          <a:bodyPr/>
          <a:lstStyle/>
          <a:p>
            <a:fld id="{40D68374-D3CE-43C2-A4C1-D0C5CE619EEF}" type="slidenum">
              <a:rPr lang="en-US" smtClean="0"/>
              <a:pPr/>
              <a:t>21</a:t>
            </a:fld>
            <a:endParaRPr lang="en-US" dirty="0"/>
          </a:p>
        </p:txBody>
      </p:sp>
    </p:spTree>
    <p:extLst>
      <p:ext uri="{BB962C8B-B14F-4D97-AF65-F5344CB8AC3E}">
        <p14:creationId xmlns:p14="http://schemas.microsoft.com/office/powerpoint/2010/main" val="2636010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64BF46-FD0F-4DCA-A387-0AD4042D6883}"/>
              </a:ext>
            </a:extLst>
          </p:cNvPr>
          <p:cNvSpPr>
            <a:spLocks noGrp="1"/>
          </p:cNvSpPr>
          <p:nvPr>
            <p:ph type="title"/>
          </p:nvPr>
        </p:nvSpPr>
        <p:spPr/>
        <p:txBody>
          <a:bodyPr/>
          <a:lstStyle/>
          <a:p>
            <a:pPr algn="ctr"/>
            <a:r>
              <a:rPr lang="en-US" dirty="0"/>
              <a:t>What Hasn’t Changed? </a:t>
            </a:r>
          </a:p>
        </p:txBody>
      </p:sp>
      <p:sp>
        <p:nvSpPr>
          <p:cNvPr id="6" name="Content Placeholder 5">
            <a:extLst>
              <a:ext uri="{FF2B5EF4-FFF2-40B4-BE49-F238E27FC236}">
                <a16:creationId xmlns:a16="http://schemas.microsoft.com/office/drawing/2014/main" id="{A77B3DC8-7C6B-4D89-B701-46BD9DF0521C}"/>
              </a:ext>
            </a:extLst>
          </p:cNvPr>
          <p:cNvSpPr>
            <a:spLocks noGrp="1"/>
          </p:cNvSpPr>
          <p:nvPr>
            <p:ph idx="1"/>
          </p:nvPr>
        </p:nvSpPr>
        <p:spPr/>
        <p:txBody>
          <a:bodyPr/>
          <a:lstStyle/>
          <a:p>
            <a:endParaRPr lang="en-US" dirty="0"/>
          </a:p>
          <a:p>
            <a:endParaRPr lang="en-US" dirty="0"/>
          </a:p>
          <a:p>
            <a:r>
              <a:rPr lang="en-US" dirty="0"/>
              <a:t>Red Cross disaster Relief Operations commitment to diversity and Inclusion: Everyone is Welcome. No individual with access or functional needs will be turned away from Red Cross non-congregate or congregate shelters.</a:t>
            </a:r>
          </a:p>
          <a:p>
            <a:endParaRPr lang="en-US" dirty="0"/>
          </a:p>
          <a:p>
            <a:r>
              <a:rPr lang="en-US" dirty="0"/>
              <a:t>Red Cross commitment to work closely with local and state Public Health to maintain the optimal health of staff and clients. </a:t>
            </a:r>
          </a:p>
          <a:p>
            <a:endParaRPr lang="en-US" dirty="0"/>
          </a:p>
        </p:txBody>
      </p:sp>
      <p:sp>
        <p:nvSpPr>
          <p:cNvPr id="4" name="Slide Number Placeholder 3">
            <a:extLst>
              <a:ext uri="{FF2B5EF4-FFF2-40B4-BE49-F238E27FC236}">
                <a16:creationId xmlns:a16="http://schemas.microsoft.com/office/drawing/2014/main" id="{F0147338-1495-4305-90AC-CEBCF99E6A64}"/>
              </a:ext>
            </a:extLst>
          </p:cNvPr>
          <p:cNvSpPr>
            <a:spLocks noGrp="1"/>
          </p:cNvSpPr>
          <p:nvPr>
            <p:ph type="sldNum" sz="quarter" idx="12"/>
          </p:nvPr>
        </p:nvSpPr>
        <p:spPr/>
        <p:txBody>
          <a:bodyPr/>
          <a:lstStyle/>
          <a:p>
            <a:fld id="{40D68374-D3CE-43C2-A4C1-D0C5CE619EEF}" type="slidenum">
              <a:rPr lang="en-US" smtClean="0"/>
              <a:pPr/>
              <a:t>22</a:t>
            </a:fld>
            <a:endParaRPr lang="en-US" dirty="0"/>
          </a:p>
        </p:txBody>
      </p:sp>
    </p:spTree>
    <p:extLst>
      <p:ext uri="{BB962C8B-B14F-4D97-AF65-F5344CB8AC3E}">
        <p14:creationId xmlns:p14="http://schemas.microsoft.com/office/powerpoint/2010/main" val="37766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E19C-0A16-4E17-BABC-9AAE120A5DE0}"/>
              </a:ext>
            </a:extLst>
          </p:cNvPr>
          <p:cNvSpPr>
            <a:spLocks noGrp="1"/>
          </p:cNvSpPr>
          <p:nvPr>
            <p:ph type="title"/>
          </p:nvPr>
        </p:nvSpPr>
        <p:spPr/>
        <p:txBody>
          <a:bodyPr/>
          <a:lstStyle/>
          <a:p>
            <a:pPr algn="ctr"/>
            <a:r>
              <a:rPr lang="en-US" dirty="0"/>
              <a:t>We are all in this TOGETHER</a:t>
            </a:r>
          </a:p>
        </p:txBody>
      </p:sp>
      <p:sp>
        <p:nvSpPr>
          <p:cNvPr id="4" name="Slide Number Placeholder 3">
            <a:extLst>
              <a:ext uri="{FF2B5EF4-FFF2-40B4-BE49-F238E27FC236}">
                <a16:creationId xmlns:a16="http://schemas.microsoft.com/office/drawing/2014/main" id="{3DF90EF5-19D6-46E2-B239-591B6FB90A93}"/>
              </a:ext>
            </a:extLst>
          </p:cNvPr>
          <p:cNvSpPr>
            <a:spLocks noGrp="1"/>
          </p:cNvSpPr>
          <p:nvPr>
            <p:ph type="sldNum" sz="quarter" idx="12"/>
          </p:nvPr>
        </p:nvSpPr>
        <p:spPr/>
        <p:txBody>
          <a:bodyPr/>
          <a:lstStyle/>
          <a:p>
            <a:fld id="{40D68374-D3CE-43C2-A4C1-D0C5CE619EEF}" type="slidenum">
              <a:rPr lang="en-US" smtClean="0"/>
              <a:pPr/>
              <a:t>23</a:t>
            </a:fld>
            <a:endParaRPr lang="en-US" dirty="0"/>
          </a:p>
        </p:txBody>
      </p:sp>
      <p:pic>
        <p:nvPicPr>
          <p:cNvPr id="1026" name="Picture 2" descr="Helping hands grasped together">
            <a:extLst>
              <a:ext uri="{FF2B5EF4-FFF2-40B4-BE49-F238E27FC236}">
                <a16:creationId xmlns:a16="http://schemas.microsoft.com/office/drawing/2014/main" id="{7171B332-08A5-406B-82CC-250607F5E7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3076" y="1828800"/>
            <a:ext cx="8572500" cy="4297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819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26AB0-AD4F-4B76-AAF6-F1CF82F1A18F}"/>
              </a:ext>
            </a:extLst>
          </p:cNvPr>
          <p:cNvSpPr>
            <a:spLocks noGrp="1"/>
          </p:cNvSpPr>
          <p:nvPr>
            <p:ph type="title"/>
          </p:nvPr>
        </p:nvSpPr>
        <p:spPr>
          <a:xfrm>
            <a:off x="609600" y="1916430"/>
            <a:ext cx="10972800" cy="3238666"/>
          </a:xfrm>
        </p:spPr>
        <p:txBody>
          <a:bodyPr>
            <a:normAutofit/>
          </a:bodyPr>
          <a:lstStyle/>
          <a:p>
            <a:r>
              <a:rPr lang="en-US" dirty="0"/>
              <a:t>Mary Casey-Lockyer MHS,BSN,RN,CCRN</a:t>
            </a:r>
            <a:br>
              <a:rPr lang="en-US" dirty="0"/>
            </a:br>
            <a:r>
              <a:rPr lang="en-US" dirty="0">
                <a:hlinkClick r:id="rId2"/>
              </a:rPr>
              <a:t>Mary.CaseyLockyer@redcross.org</a:t>
            </a:r>
            <a:br>
              <a:rPr lang="en-US" dirty="0"/>
            </a:br>
            <a:r>
              <a:rPr lang="en-US" dirty="0"/>
              <a:t>Red Cross Disaster Health Services Program Lead for National Headquarters. </a:t>
            </a:r>
          </a:p>
        </p:txBody>
      </p:sp>
      <p:sp>
        <p:nvSpPr>
          <p:cNvPr id="3" name="Slide Number Placeholder 2">
            <a:extLst>
              <a:ext uri="{FF2B5EF4-FFF2-40B4-BE49-F238E27FC236}">
                <a16:creationId xmlns:a16="http://schemas.microsoft.com/office/drawing/2014/main" id="{3E6E87AB-66E7-4B87-9979-D49ACCA2B6A7}"/>
              </a:ext>
            </a:extLst>
          </p:cNvPr>
          <p:cNvSpPr>
            <a:spLocks noGrp="1"/>
          </p:cNvSpPr>
          <p:nvPr>
            <p:ph type="sldNum" sz="quarter" idx="12"/>
          </p:nvPr>
        </p:nvSpPr>
        <p:spPr/>
        <p:txBody>
          <a:bodyPr/>
          <a:lstStyle/>
          <a:p>
            <a:fld id="{40D68374-D3CE-43C2-A4C1-D0C5CE619EEF}" type="slidenum">
              <a:rPr lang="en-US" smtClean="0"/>
              <a:pPr/>
              <a:t>24</a:t>
            </a:fld>
            <a:endParaRPr lang="en-US" dirty="0"/>
          </a:p>
        </p:txBody>
      </p:sp>
    </p:spTree>
    <p:extLst>
      <p:ext uri="{BB962C8B-B14F-4D97-AF65-F5344CB8AC3E}">
        <p14:creationId xmlns:p14="http://schemas.microsoft.com/office/powerpoint/2010/main" val="1478372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0">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22" name="Group 14">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23" name="Freeform: Shape 15">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16">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 name="Title 4">
            <a:extLst>
              <a:ext uri="{FF2B5EF4-FFF2-40B4-BE49-F238E27FC236}">
                <a16:creationId xmlns:a16="http://schemas.microsoft.com/office/drawing/2014/main" id="{0B58F5D2-A999-4D0B-AEA4-2752612F68B8}"/>
              </a:ext>
            </a:extLst>
          </p:cNvPr>
          <p:cNvSpPr>
            <a:spLocks noGrp="1"/>
          </p:cNvSpPr>
          <p:nvPr>
            <p:ph type="title"/>
          </p:nvPr>
        </p:nvSpPr>
        <p:spPr>
          <a:xfrm>
            <a:off x="804672" y="2053641"/>
            <a:ext cx="3669161" cy="2760098"/>
          </a:xfrm>
        </p:spPr>
        <p:txBody>
          <a:bodyPr vert="horz" lIns="91440" tIns="45720" rIns="91440" bIns="45720" rtlCol="0" anchor="ctr">
            <a:normAutofit/>
          </a:bodyPr>
          <a:lstStyle/>
          <a:p>
            <a:pPr algn="l">
              <a:lnSpc>
                <a:spcPct val="90000"/>
              </a:lnSpc>
            </a:pPr>
            <a:r>
              <a:rPr lang="en-US" sz="4000" kern="1200" dirty="0">
                <a:solidFill>
                  <a:schemeClr val="tx2"/>
                </a:solidFill>
                <a:latin typeface="+mj-lt"/>
                <a:ea typeface="+mj-ea"/>
                <a:cs typeface="+mj-cs"/>
              </a:rPr>
              <a:t>Red Cross Response in a COVID-19 Environment</a:t>
            </a:r>
          </a:p>
        </p:txBody>
      </p:sp>
      <p:sp>
        <p:nvSpPr>
          <p:cNvPr id="25" name="TextBox 5">
            <a:extLst>
              <a:ext uri="{FF2B5EF4-FFF2-40B4-BE49-F238E27FC236}">
                <a16:creationId xmlns:a16="http://schemas.microsoft.com/office/drawing/2014/main" id="{9F906195-9473-48EC-A6A6-26461F4846DD}"/>
              </a:ext>
            </a:extLst>
          </p:cNvPr>
          <p:cNvSpPr txBox="1"/>
          <p:nvPr/>
        </p:nvSpPr>
        <p:spPr>
          <a:xfrm>
            <a:off x="6090574" y="801866"/>
            <a:ext cx="5306084" cy="5230634"/>
          </a:xfrm>
          <a:prstGeom prst="rect">
            <a:avLst/>
          </a:prstGeom>
          <a:noFill/>
          <a:ln>
            <a:noFill/>
          </a:ln>
        </p:spPr>
        <p:txBody>
          <a:bodyPr vert="horz" lIns="91440" tIns="45720" rIns="91440" bIns="45720" rtlCol="0" anchor="ctr">
            <a:normAutofit fontScale="32500" lnSpcReduction="20000"/>
          </a:bodyPr>
          <a:lstStyle/>
          <a:p>
            <a:pPr>
              <a:lnSpc>
                <a:spcPct val="90000"/>
              </a:lnSpc>
              <a:spcAft>
                <a:spcPts val="600"/>
              </a:spcAft>
            </a:pPr>
            <a:r>
              <a:rPr lang="en-US" sz="8000" b="1" dirty="0">
                <a:solidFill>
                  <a:schemeClr val="tx2"/>
                </a:solidFill>
              </a:rPr>
              <a:t>Priorities</a:t>
            </a:r>
          </a:p>
          <a:p>
            <a:pPr indent="-228600">
              <a:lnSpc>
                <a:spcPct val="90000"/>
              </a:lnSpc>
              <a:spcAft>
                <a:spcPts val="600"/>
              </a:spcAft>
              <a:buFont typeface="Arial" panose="020B0604020202020204" pitchFamily="34" charset="0"/>
              <a:buChar char="•"/>
            </a:pPr>
            <a:endParaRPr lang="en-US" dirty="0">
              <a:solidFill>
                <a:schemeClr val="tx2"/>
              </a:solidFill>
            </a:endParaRPr>
          </a:p>
          <a:p>
            <a:pPr marL="285750" indent="-228600">
              <a:lnSpc>
                <a:spcPct val="90000"/>
              </a:lnSpc>
              <a:spcAft>
                <a:spcPts val="600"/>
              </a:spcAft>
              <a:buFont typeface="Arial" panose="020B0604020202020204" pitchFamily="34" charset="0"/>
              <a:buChar char="•"/>
            </a:pPr>
            <a:r>
              <a:rPr lang="en-US" sz="8000" dirty="0">
                <a:solidFill>
                  <a:schemeClr val="tx2"/>
                </a:solidFill>
              </a:rPr>
              <a:t>Our mission has not changed. How we deliver the Red Cross Mission has changed.</a:t>
            </a:r>
          </a:p>
          <a:p>
            <a:pPr marL="285750" indent="-228600">
              <a:lnSpc>
                <a:spcPct val="90000"/>
              </a:lnSpc>
              <a:spcAft>
                <a:spcPts val="600"/>
              </a:spcAft>
              <a:buFont typeface="Arial" panose="020B0604020202020204" pitchFamily="34" charset="0"/>
              <a:buChar char="•"/>
            </a:pPr>
            <a:endParaRPr lang="en-US" sz="8000" dirty="0">
              <a:solidFill>
                <a:schemeClr val="tx2"/>
              </a:solidFill>
            </a:endParaRPr>
          </a:p>
          <a:p>
            <a:pPr marL="285750" indent="-228600">
              <a:lnSpc>
                <a:spcPct val="90000"/>
              </a:lnSpc>
              <a:spcAft>
                <a:spcPts val="600"/>
              </a:spcAft>
              <a:buFont typeface="Arial" panose="020B0604020202020204" pitchFamily="34" charset="0"/>
              <a:buChar char="•"/>
            </a:pPr>
            <a:r>
              <a:rPr lang="en-US" sz="8000" dirty="0">
                <a:solidFill>
                  <a:schemeClr val="tx2"/>
                </a:solidFill>
              </a:rPr>
              <a:t>The safety of our workforce and clients is a paramount concern. </a:t>
            </a:r>
          </a:p>
          <a:p>
            <a:pPr marL="285750" indent="-228600">
              <a:lnSpc>
                <a:spcPct val="90000"/>
              </a:lnSpc>
              <a:spcAft>
                <a:spcPts val="600"/>
              </a:spcAft>
              <a:buFont typeface="Arial" panose="020B0604020202020204" pitchFamily="34" charset="0"/>
              <a:buChar char="•"/>
            </a:pPr>
            <a:endParaRPr lang="en-US" sz="8000" dirty="0">
              <a:solidFill>
                <a:schemeClr val="tx2"/>
              </a:solidFill>
            </a:endParaRPr>
          </a:p>
          <a:p>
            <a:pPr marL="285750" indent="-228600">
              <a:lnSpc>
                <a:spcPct val="90000"/>
              </a:lnSpc>
              <a:spcAft>
                <a:spcPts val="600"/>
              </a:spcAft>
              <a:buFont typeface="Arial" panose="020B0604020202020204" pitchFamily="34" charset="0"/>
              <a:buChar char="•"/>
            </a:pPr>
            <a:r>
              <a:rPr lang="en-US" sz="8000" dirty="0">
                <a:solidFill>
                  <a:schemeClr val="tx2"/>
                </a:solidFill>
              </a:rPr>
              <a:t>Use of non-congregate settings for sheltering clients is preferred during this pandemic. </a:t>
            </a:r>
          </a:p>
          <a:p>
            <a:pPr marL="285750" indent="-228600">
              <a:lnSpc>
                <a:spcPct val="90000"/>
              </a:lnSpc>
              <a:spcAft>
                <a:spcPts val="600"/>
              </a:spcAft>
              <a:buFont typeface="Arial" panose="020B0604020202020204" pitchFamily="34" charset="0"/>
              <a:buChar char="•"/>
            </a:pPr>
            <a:endParaRPr lang="en-US" sz="8000" dirty="0">
              <a:solidFill>
                <a:schemeClr val="tx2"/>
              </a:solidFill>
            </a:endParaRPr>
          </a:p>
          <a:p>
            <a:pPr marL="285750" indent="-228600">
              <a:lnSpc>
                <a:spcPct val="90000"/>
              </a:lnSpc>
              <a:spcAft>
                <a:spcPts val="600"/>
              </a:spcAft>
              <a:buFont typeface="Arial" panose="020B0604020202020204" pitchFamily="34" charset="0"/>
              <a:buChar char="•"/>
            </a:pPr>
            <a:r>
              <a:rPr lang="en-US" sz="8000" dirty="0">
                <a:solidFill>
                  <a:schemeClr val="tx2"/>
                </a:solidFill>
              </a:rPr>
              <a:t>“ Everyone is Welcome” commitment has not changed </a:t>
            </a:r>
          </a:p>
        </p:txBody>
      </p:sp>
      <p:sp>
        <p:nvSpPr>
          <p:cNvPr id="4" name="Slide Number Placeholder 3">
            <a:extLst>
              <a:ext uri="{FF2B5EF4-FFF2-40B4-BE49-F238E27FC236}">
                <a16:creationId xmlns:a16="http://schemas.microsoft.com/office/drawing/2014/main" id="{65552B39-E448-49DB-BC61-867F14E222E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0D68374-D3CE-43C2-A4C1-D0C5CE619EEF}" type="slidenum">
              <a:rPr lang="en-US" smtClean="0">
                <a:solidFill>
                  <a:schemeClr val="tx1">
                    <a:tint val="75000"/>
                  </a:schemeClr>
                </a:solidFill>
                <a:latin typeface="+mn-lt"/>
                <a:ea typeface="+mn-ea"/>
                <a:cs typeface="+mn-cs"/>
              </a:rPr>
              <a:pPr>
                <a:spcAft>
                  <a:spcPts val="600"/>
                </a:spcAft>
              </a:pPr>
              <a:t>3</a:t>
            </a:fld>
            <a:endParaRPr lang="en-US" dirty="0">
              <a:solidFill>
                <a:schemeClr val="tx1">
                  <a:tint val="75000"/>
                </a:schemeClr>
              </a:solidFill>
              <a:latin typeface="+mn-lt"/>
              <a:ea typeface="+mn-ea"/>
              <a:cs typeface="+mn-cs"/>
            </a:endParaRPr>
          </a:p>
        </p:txBody>
      </p:sp>
    </p:spTree>
    <p:extLst>
      <p:ext uri="{BB962C8B-B14F-4D97-AF65-F5344CB8AC3E}">
        <p14:creationId xmlns:p14="http://schemas.microsoft.com/office/powerpoint/2010/main" val="170522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7C8-85F7-4E54-87D5-41305B26B3B6}"/>
              </a:ext>
            </a:extLst>
          </p:cNvPr>
          <p:cNvSpPr>
            <a:spLocks noGrp="1"/>
          </p:cNvSpPr>
          <p:nvPr>
            <p:ph type="title"/>
          </p:nvPr>
        </p:nvSpPr>
        <p:spPr>
          <a:xfrm>
            <a:off x="533400" y="593075"/>
            <a:ext cx="6792471" cy="1325563"/>
          </a:xfrm>
        </p:spPr>
        <p:txBody>
          <a:bodyPr vert="horz" lIns="91440" tIns="45720" rIns="91440" bIns="45720" rtlCol="0" anchor="ctr">
            <a:normAutofit/>
          </a:bodyPr>
          <a:lstStyle/>
          <a:p>
            <a:pPr algn="l">
              <a:lnSpc>
                <a:spcPct val="90000"/>
              </a:lnSpc>
            </a:pPr>
            <a:r>
              <a:rPr lang="en-US" dirty="0">
                <a:latin typeface="+mj-lt"/>
                <a:ea typeface="+mj-ea"/>
                <a:cs typeface="+mj-cs"/>
              </a:rPr>
              <a:t>Non-Congregate Sheltering I</a:t>
            </a:r>
          </a:p>
        </p:txBody>
      </p:sp>
      <p:sp>
        <p:nvSpPr>
          <p:cNvPr id="4" name="TextBox 3">
            <a:extLst>
              <a:ext uri="{FF2B5EF4-FFF2-40B4-BE49-F238E27FC236}">
                <a16:creationId xmlns:a16="http://schemas.microsoft.com/office/drawing/2014/main" id="{FCF9770E-E06C-40AB-9FFD-9AB957B18168}"/>
              </a:ext>
            </a:extLst>
          </p:cNvPr>
          <p:cNvSpPr txBox="1"/>
          <p:nvPr/>
        </p:nvSpPr>
        <p:spPr>
          <a:xfrm>
            <a:off x="838201" y="2053575"/>
            <a:ext cx="6487670" cy="4208548"/>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2200" dirty="0"/>
              <a:t>“</a:t>
            </a:r>
            <a:r>
              <a:rPr lang="en-US" sz="2400" dirty="0"/>
              <a:t>Shelters” may include hotel/motel, RV campgrounds, single family cabins, tents</a:t>
            </a:r>
          </a:p>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r>
              <a:rPr lang="en-US" sz="2400" dirty="0"/>
              <a:t>May include Reception Centers in the immediate aftermath</a:t>
            </a:r>
          </a:p>
          <a:p>
            <a:pPr marL="742950" lvl="1" indent="-228600">
              <a:lnSpc>
                <a:spcPct val="90000"/>
              </a:lnSpc>
              <a:spcAft>
                <a:spcPts val="600"/>
              </a:spcAft>
              <a:buFont typeface="Arial" panose="020B0604020202020204" pitchFamily="34" charset="0"/>
              <a:buChar char="•"/>
            </a:pPr>
            <a:r>
              <a:rPr lang="en-US" sz="2400" dirty="0"/>
              <a:t>COVID-19 screening is a priority, but maybe limited in reception center environment</a:t>
            </a:r>
          </a:p>
          <a:p>
            <a:pPr marL="742950" lvl="1" indent="-228600">
              <a:lnSpc>
                <a:spcPct val="90000"/>
              </a:lnSpc>
              <a:spcAft>
                <a:spcPts val="600"/>
              </a:spcAft>
              <a:buFont typeface="Arial" panose="020B0604020202020204" pitchFamily="34" charset="0"/>
              <a:buChar char="•"/>
            </a:pPr>
            <a:r>
              <a:rPr lang="en-US" sz="2400" dirty="0"/>
              <a:t>Goal is to get clients to a safer single room or cabin as quickly as possible. </a:t>
            </a:r>
          </a:p>
        </p:txBody>
      </p:sp>
      <p:pic>
        <p:nvPicPr>
          <p:cNvPr id="7" name="Graphic 6" descr="Circlewith arrows">
            <a:extLst>
              <a:ext uri="{FF2B5EF4-FFF2-40B4-BE49-F238E27FC236}">
                <a16:creationId xmlns:a16="http://schemas.microsoft.com/office/drawing/2014/main" id="{66D86845-241C-46F5-B592-EFEC183763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6013" y="-157064"/>
            <a:ext cx="3010006" cy="3010006"/>
          </a:xfrm>
          <a:prstGeom prst="rect">
            <a:avLst/>
          </a:prstGeom>
        </p:spPr>
      </p:pic>
      <p:sp>
        <p:nvSpPr>
          <p:cNvPr id="3" name="Slide Number Placeholder 2">
            <a:extLst>
              <a:ext uri="{FF2B5EF4-FFF2-40B4-BE49-F238E27FC236}">
                <a16:creationId xmlns:a16="http://schemas.microsoft.com/office/drawing/2014/main" id="{60D6639C-5871-4FD3-BD39-F20F26D2A89C}"/>
              </a:ext>
            </a:extLst>
          </p:cNvPr>
          <p:cNvSpPr>
            <a:spLocks noGrp="1"/>
          </p:cNvSpPr>
          <p:nvPr>
            <p:ph type="sldNum" sz="quarter" idx="12"/>
          </p:nvPr>
        </p:nvSpPr>
        <p:spPr>
          <a:xfrm>
            <a:off x="6139435" y="6356350"/>
            <a:ext cx="1186436" cy="365125"/>
          </a:xfrm>
        </p:spPr>
        <p:txBody>
          <a:bodyPr vert="horz" lIns="91440" tIns="45720" rIns="91440" bIns="45720" rtlCol="0" anchor="ctr">
            <a:normAutofit/>
          </a:bodyPr>
          <a:lstStyle/>
          <a:p>
            <a:pPr>
              <a:spcAft>
                <a:spcPts val="600"/>
              </a:spcAft>
            </a:pPr>
            <a:fld id="{40D68374-D3CE-43C2-A4C1-D0C5CE619EEF}" type="slidenum">
              <a:rPr lang="en-US" smtClean="0">
                <a:solidFill>
                  <a:schemeClr val="tx1">
                    <a:tint val="75000"/>
                  </a:schemeClr>
                </a:solidFill>
                <a:latin typeface="+mn-lt"/>
                <a:ea typeface="+mn-ea"/>
                <a:cs typeface="+mn-cs"/>
              </a:rPr>
              <a:pPr>
                <a:spcAft>
                  <a:spcPts val="600"/>
                </a:spcAft>
              </a:pPr>
              <a:t>4</a:t>
            </a:fld>
            <a:endParaRPr lang="en-US" dirty="0">
              <a:solidFill>
                <a:schemeClr val="tx1">
                  <a:tint val="75000"/>
                </a:schemeClr>
              </a:solidFill>
              <a:latin typeface="+mn-lt"/>
              <a:ea typeface="+mn-ea"/>
              <a:cs typeface="+mn-cs"/>
            </a:endParaRPr>
          </a:p>
        </p:txBody>
      </p:sp>
      <p:sp>
        <p:nvSpPr>
          <p:cNvPr id="5" name="TextBox 4">
            <a:extLst>
              <a:ext uri="{FF2B5EF4-FFF2-40B4-BE49-F238E27FC236}">
                <a16:creationId xmlns:a16="http://schemas.microsoft.com/office/drawing/2014/main" id="{16ADD76A-E24F-42A7-982D-CF72EAD5F71B}"/>
              </a:ext>
            </a:extLst>
          </p:cNvPr>
          <p:cNvSpPr txBox="1"/>
          <p:nvPr/>
        </p:nvSpPr>
        <p:spPr>
          <a:xfrm>
            <a:off x="8690070" y="3322785"/>
            <a:ext cx="3160148" cy="1938992"/>
          </a:xfrm>
          <a:prstGeom prst="rect">
            <a:avLst/>
          </a:prstGeom>
          <a:noFill/>
        </p:spPr>
        <p:txBody>
          <a:bodyPr wrap="square" rtlCol="0">
            <a:spAutoFit/>
          </a:bodyPr>
          <a:lstStyle/>
          <a:p>
            <a:r>
              <a:rPr lang="en-US" sz="2400" dirty="0"/>
              <a:t>Our mission has not changed.  Only the way we accomplish our mission has changed</a:t>
            </a:r>
          </a:p>
        </p:txBody>
      </p:sp>
    </p:spTree>
    <p:extLst>
      <p:ext uri="{BB962C8B-B14F-4D97-AF65-F5344CB8AC3E}">
        <p14:creationId xmlns:p14="http://schemas.microsoft.com/office/powerpoint/2010/main" val="216626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7C8-85F7-4E54-87D5-41305B26B3B6}"/>
              </a:ext>
            </a:extLst>
          </p:cNvPr>
          <p:cNvSpPr>
            <a:spLocks noGrp="1"/>
          </p:cNvSpPr>
          <p:nvPr>
            <p:ph type="title"/>
          </p:nvPr>
        </p:nvSpPr>
        <p:spPr>
          <a:xfrm>
            <a:off x="594048" y="673359"/>
            <a:ext cx="10972800" cy="1143000"/>
          </a:xfrm>
        </p:spPr>
        <p:txBody>
          <a:bodyPr>
            <a:normAutofit/>
          </a:bodyPr>
          <a:lstStyle/>
          <a:p>
            <a:r>
              <a:rPr lang="en-US" sz="3600" dirty="0"/>
              <a:t>Non-Congregate Sheltering II</a:t>
            </a:r>
          </a:p>
        </p:txBody>
      </p:sp>
      <p:sp>
        <p:nvSpPr>
          <p:cNvPr id="3" name="Slide Number Placeholder 2">
            <a:extLst>
              <a:ext uri="{FF2B5EF4-FFF2-40B4-BE49-F238E27FC236}">
                <a16:creationId xmlns:a16="http://schemas.microsoft.com/office/drawing/2014/main" id="{60D6639C-5871-4FD3-BD39-F20F26D2A89C}"/>
              </a:ext>
            </a:extLst>
          </p:cNvPr>
          <p:cNvSpPr>
            <a:spLocks noGrp="1"/>
          </p:cNvSpPr>
          <p:nvPr>
            <p:ph type="sldNum" sz="quarter" idx="12"/>
          </p:nvPr>
        </p:nvSpPr>
        <p:spPr/>
        <p:txBody>
          <a:bodyPr/>
          <a:lstStyle/>
          <a:p>
            <a:fld id="{40D68374-D3CE-43C2-A4C1-D0C5CE619EEF}" type="slidenum">
              <a:rPr lang="en-US" smtClean="0"/>
              <a:pPr/>
              <a:t>5</a:t>
            </a:fld>
            <a:endParaRPr lang="en-US" dirty="0"/>
          </a:p>
        </p:txBody>
      </p:sp>
      <p:sp>
        <p:nvSpPr>
          <p:cNvPr id="4" name="TextBox 3">
            <a:extLst>
              <a:ext uri="{FF2B5EF4-FFF2-40B4-BE49-F238E27FC236}">
                <a16:creationId xmlns:a16="http://schemas.microsoft.com/office/drawing/2014/main" id="{FCF9770E-E06C-40AB-9FFD-9AB957B18168}"/>
              </a:ext>
            </a:extLst>
          </p:cNvPr>
          <p:cNvSpPr txBox="1"/>
          <p:nvPr/>
        </p:nvSpPr>
        <p:spPr>
          <a:xfrm>
            <a:off x="121298" y="1555039"/>
            <a:ext cx="11649141" cy="38472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cs typeface="Arial" panose="020B0604020202020204" pitchFamily="34" charset="0"/>
            </a:endParaRPr>
          </a:p>
          <a:p>
            <a:pPr marL="285750" indent="-285750">
              <a:buFont typeface="Arial" panose="020B0604020202020204" pitchFamily="34" charset="0"/>
              <a:buChar char="•"/>
            </a:pPr>
            <a:r>
              <a:rPr lang="en-US" sz="2800" dirty="0">
                <a:cs typeface="Arial" panose="020B0604020202020204" pitchFamily="34" charset="0"/>
              </a:rPr>
              <a:t>Screening may be conducted at the non-congregate site for responders and clients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Disaster Health Services conducts virtual wellness checks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Initial wellness check includes a C-MIST interview</a:t>
            </a:r>
          </a:p>
          <a:p>
            <a:pPr marL="742950" lvl="1" indent="-285750">
              <a:buFont typeface="Arial" panose="020B0604020202020204" pitchFamily="34" charset="0"/>
              <a:buChar char="•"/>
            </a:pPr>
            <a:r>
              <a:rPr lang="en-US" sz="2800" dirty="0"/>
              <a:t>Communicates relevant client needs to Shelter Site Manager</a:t>
            </a:r>
          </a:p>
          <a:p>
            <a:pPr marL="285750" indent="-285750">
              <a:buFont typeface="Arial" panose="020B0604020202020204" pitchFamily="34" charset="0"/>
              <a:buChar char="•"/>
            </a:pPr>
            <a:endParaRPr lang="en-US" sz="2000" dirty="0">
              <a:cs typeface="Arial" panose="020B0604020202020204" pitchFamily="34" charset="0"/>
            </a:endParaRPr>
          </a:p>
        </p:txBody>
      </p:sp>
    </p:spTree>
    <p:extLst>
      <p:ext uri="{BB962C8B-B14F-4D97-AF65-F5344CB8AC3E}">
        <p14:creationId xmlns:p14="http://schemas.microsoft.com/office/powerpoint/2010/main" val="187492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4F21-6BF8-4421-B441-E697AB79918B}"/>
              </a:ext>
            </a:extLst>
          </p:cNvPr>
          <p:cNvSpPr>
            <a:spLocks noGrp="1"/>
          </p:cNvSpPr>
          <p:nvPr>
            <p:ph type="title"/>
          </p:nvPr>
        </p:nvSpPr>
        <p:spPr/>
        <p:txBody>
          <a:bodyPr/>
          <a:lstStyle/>
          <a:p>
            <a:r>
              <a:rPr lang="en-US" dirty="0"/>
              <a:t>Non-congregate Sheltering III</a:t>
            </a:r>
          </a:p>
        </p:txBody>
      </p:sp>
      <p:sp>
        <p:nvSpPr>
          <p:cNvPr id="4" name="Content Placeholder 3">
            <a:extLst>
              <a:ext uri="{FF2B5EF4-FFF2-40B4-BE49-F238E27FC236}">
                <a16:creationId xmlns:a16="http://schemas.microsoft.com/office/drawing/2014/main" id="{71823804-A5AD-4CAD-A63D-EF9C91B61B64}"/>
              </a:ext>
            </a:extLst>
          </p:cNvPr>
          <p:cNvSpPr>
            <a:spLocks noGrp="1"/>
          </p:cNvSpPr>
          <p:nvPr>
            <p:ph idx="1"/>
          </p:nvPr>
        </p:nvSpPr>
        <p:spPr/>
        <p:txBody>
          <a:bodyPr/>
          <a:lstStyle/>
          <a:p>
            <a:pPr marL="285750" indent="-285750"/>
            <a:endParaRPr lang="en-US" sz="2000" dirty="0">
              <a:cs typeface="Arial" panose="020B0604020202020204" pitchFamily="34" charset="0"/>
            </a:endParaRPr>
          </a:p>
          <a:p>
            <a:pPr marL="285750" indent="-285750"/>
            <a:r>
              <a:rPr lang="en-US" dirty="0">
                <a:cs typeface="Arial" panose="020B0604020202020204" pitchFamily="34" charset="0"/>
              </a:rPr>
              <a:t>If the wellness checks identify anyone with possible COVID-19 symptoms, clients will be asked to self-isolate in hotel rooms until public health or their healthcare provider gives them direction. </a:t>
            </a:r>
          </a:p>
          <a:p>
            <a:pPr lvl="1">
              <a:buFont typeface="Arial" panose="020B0604020202020204" pitchFamily="34" charset="0"/>
              <a:buChar char="•"/>
            </a:pPr>
            <a:r>
              <a:rPr lang="en-US" dirty="0">
                <a:cs typeface="Arial" panose="020B0604020202020204" pitchFamily="34" charset="0"/>
              </a:rPr>
              <a:t>Red  Cross will notify public health and ask for guidance</a:t>
            </a:r>
          </a:p>
          <a:p>
            <a:pPr lvl="1">
              <a:buFont typeface="Arial" panose="020B0604020202020204" pitchFamily="34" charset="0"/>
              <a:buChar char="•"/>
            </a:pPr>
            <a:r>
              <a:rPr lang="en-US" dirty="0">
                <a:cs typeface="Arial" panose="020B0604020202020204" pitchFamily="34" charset="0"/>
              </a:rPr>
              <a:t>The shelter site manager will be notified</a:t>
            </a:r>
          </a:p>
          <a:p>
            <a:pPr lvl="1">
              <a:buFont typeface="Arial" panose="020B0604020202020204" pitchFamily="34" charset="0"/>
              <a:buChar char="•"/>
            </a:pPr>
            <a:r>
              <a:rPr lang="en-US" dirty="0">
                <a:cs typeface="Arial" panose="020B0604020202020204" pitchFamily="34" charset="0"/>
              </a:rPr>
              <a:t>Disaster Health Services responders will continue to monitor client’s condition </a:t>
            </a:r>
          </a:p>
          <a:p>
            <a:pPr marL="285750" indent="-285750"/>
            <a:endParaRPr lang="en-US" dirty="0">
              <a:cs typeface="Arial" panose="020B0604020202020204" pitchFamily="34" charset="0"/>
            </a:endParaRPr>
          </a:p>
          <a:p>
            <a:pPr marL="285750" indent="-285750"/>
            <a:r>
              <a:rPr lang="en-US" dirty="0">
                <a:cs typeface="Arial" panose="020B0604020202020204" pitchFamily="34" charset="0"/>
              </a:rPr>
              <a:t>CMIST interview is completed on all family units</a:t>
            </a:r>
          </a:p>
          <a:p>
            <a:endParaRPr lang="en-US" dirty="0"/>
          </a:p>
        </p:txBody>
      </p:sp>
      <p:sp>
        <p:nvSpPr>
          <p:cNvPr id="3" name="Slide Number Placeholder 2">
            <a:extLst>
              <a:ext uri="{FF2B5EF4-FFF2-40B4-BE49-F238E27FC236}">
                <a16:creationId xmlns:a16="http://schemas.microsoft.com/office/drawing/2014/main" id="{FC780A3A-8AB1-4D14-A0F5-D8AF5F53998D}"/>
              </a:ext>
            </a:extLst>
          </p:cNvPr>
          <p:cNvSpPr>
            <a:spLocks noGrp="1"/>
          </p:cNvSpPr>
          <p:nvPr>
            <p:ph type="sldNum" sz="quarter" idx="12"/>
          </p:nvPr>
        </p:nvSpPr>
        <p:spPr/>
        <p:txBody>
          <a:bodyPr/>
          <a:lstStyle/>
          <a:p>
            <a:fld id="{40D68374-D3CE-43C2-A4C1-D0C5CE619EEF}" type="slidenum">
              <a:rPr lang="en-US" smtClean="0"/>
              <a:pPr/>
              <a:t>6</a:t>
            </a:fld>
            <a:endParaRPr lang="en-US" dirty="0"/>
          </a:p>
        </p:txBody>
      </p:sp>
    </p:spTree>
    <p:extLst>
      <p:ext uri="{BB962C8B-B14F-4D97-AF65-F5344CB8AC3E}">
        <p14:creationId xmlns:p14="http://schemas.microsoft.com/office/powerpoint/2010/main" val="4956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7585F-609D-410D-BA29-3216581D1E13}"/>
              </a:ext>
            </a:extLst>
          </p:cNvPr>
          <p:cNvSpPr>
            <a:spLocks noGrp="1"/>
          </p:cNvSpPr>
          <p:nvPr>
            <p:ph type="title"/>
          </p:nvPr>
        </p:nvSpPr>
        <p:spPr/>
        <p:txBody>
          <a:bodyPr/>
          <a:lstStyle/>
          <a:p>
            <a:r>
              <a:rPr lang="en-US" dirty="0"/>
              <a:t>Non-congregate services provided</a:t>
            </a:r>
          </a:p>
        </p:txBody>
      </p:sp>
      <p:sp>
        <p:nvSpPr>
          <p:cNvPr id="5" name="Content Placeholder 4">
            <a:extLst>
              <a:ext uri="{FF2B5EF4-FFF2-40B4-BE49-F238E27FC236}">
                <a16:creationId xmlns:a16="http://schemas.microsoft.com/office/drawing/2014/main" id="{8B62DB75-C4AB-4B96-A229-B8CA7A6DFAE2}"/>
              </a:ext>
            </a:extLst>
          </p:cNvPr>
          <p:cNvSpPr>
            <a:spLocks noGrp="1"/>
          </p:cNvSpPr>
          <p:nvPr>
            <p:ph idx="1"/>
          </p:nvPr>
        </p:nvSpPr>
        <p:spPr/>
        <p:txBody>
          <a:bodyPr/>
          <a:lstStyle/>
          <a:p>
            <a:r>
              <a:rPr lang="en-US" dirty="0"/>
              <a:t>Acquisition of hotels with ADA compliant rooms is a priority.</a:t>
            </a:r>
          </a:p>
          <a:p>
            <a:r>
              <a:rPr lang="en-US" dirty="0"/>
              <a:t>Red Cross Disability Integration specialists in collaboration with Disaster Health services responders assist disaster relief operations in meeting the needs of individuals with access and functional needs including those with disabilities. </a:t>
            </a:r>
          </a:p>
          <a:p>
            <a:r>
              <a:rPr lang="en-US" dirty="0"/>
              <a:t>Assistance with activities of daily living can be provided by disaster health services responders ( licensed healthcare providers), contracted personal care assistants, Home Health providers or client’s own personal assistance caregiver. Personal protective equipment is available to these caregivers. </a:t>
            </a:r>
          </a:p>
          <a:p>
            <a:r>
              <a:rPr lang="en-US" dirty="0"/>
              <a:t>Needed supplies such as: adult briefs, infant diapers, comfort kits, replacement of medication, DME , or Consumable medical supplies are available.  </a:t>
            </a:r>
          </a:p>
          <a:p>
            <a:endParaRPr lang="en-US" dirty="0"/>
          </a:p>
        </p:txBody>
      </p:sp>
      <p:sp>
        <p:nvSpPr>
          <p:cNvPr id="3" name="Slide Number Placeholder 2">
            <a:extLst>
              <a:ext uri="{FF2B5EF4-FFF2-40B4-BE49-F238E27FC236}">
                <a16:creationId xmlns:a16="http://schemas.microsoft.com/office/drawing/2014/main" id="{465A4FA0-E83A-488D-823C-E397B8E6FBAF}"/>
              </a:ext>
            </a:extLst>
          </p:cNvPr>
          <p:cNvSpPr>
            <a:spLocks noGrp="1"/>
          </p:cNvSpPr>
          <p:nvPr>
            <p:ph type="sldNum" sz="quarter" idx="12"/>
          </p:nvPr>
        </p:nvSpPr>
        <p:spPr/>
        <p:txBody>
          <a:bodyPr/>
          <a:lstStyle/>
          <a:p>
            <a:fld id="{40D68374-D3CE-43C2-A4C1-D0C5CE619EEF}" type="slidenum">
              <a:rPr lang="en-US" smtClean="0"/>
              <a:pPr/>
              <a:t>7</a:t>
            </a:fld>
            <a:endParaRPr lang="en-US" dirty="0"/>
          </a:p>
        </p:txBody>
      </p:sp>
    </p:spTree>
    <p:extLst>
      <p:ext uri="{BB962C8B-B14F-4D97-AF65-F5344CB8AC3E}">
        <p14:creationId xmlns:p14="http://schemas.microsoft.com/office/powerpoint/2010/main" val="150461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F5F9E3-6235-40BC-A08F-E6F61A35313D}"/>
              </a:ext>
            </a:extLst>
          </p:cNvPr>
          <p:cNvSpPr>
            <a:spLocks noGrp="1"/>
          </p:cNvSpPr>
          <p:nvPr>
            <p:ph type="title"/>
          </p:nvPr>
        </p:nvSpPr>
        <p:spPr/>
        <p:txBody>
          <a:bodyPr/>
          <a:lstStyle/>
          <a:p>
            <a:r>
              <a:rPr lang="en-US" dirty="0"/>
              <a:t>Non-congregate services</a:t>
            </a:r>
          </a:p>
        </p:txBody>
      </p:sp>
      <p:sp>
        <p:nvSpPr>
          <p:cNvPr id="6" name="Content Placeholder 5">
            <a:extLst>
              <a:ext uri="{FF2B5EF4-FFF2-40B4-BE49-F238E27FC236}">
                <a16:creationId xmlns:a16="http://schemas.microsoft.com/office/drawing/2014/main" id="{22FFC255-EE0B-4BD4-B81C-D056A6FF95AC}"/>
              </a:ext>
            </a:extLst>
          </p:cNvPr>
          <p:cNvSpPr>
            <a:spLocks noGrp="1"/>
          </p:cNvSpPr>
          <p:nvPr>
            <p:ph idx="1"/>
          </p:nvPr>
        </p:nvSpPr>
        <p:spPr/>
        <p:txBody>
          <a:bodyPr>
            <a:noAutofit/>
          </a:bodyPr>
          <a:lstStyle/>
          <a:p>
            <a:endParaRPr lang="en-US" dirty="0"/>
          </a:p>
          <a:p>
            <a:r>
              <a:rPr lang="en-US" dirty="0"/>
              <a:t>Unique diets will be provided. </a:t>
            </a:r>
          </a:p>
          <a:p>
            <a:r>
              <a:rPr lang="en-US" dirty="0"/>
              <a:t>Safe sleep options for infants and toddlers will be available if not provided by the non-congregate setting. </a:t>
            </a:r>
          </a:p>
          <a:p>
            <a:r>
              <a:rPr lang="en-US" dirty="0"/>
              <a:t>Translation services and assistive technology will be available or acquired when need is identified. </a:t>
            </a:r>
          </a:p>
          <a:p>
            <a:r>
              <a:rPr lang="en-US" dirty="0"/>
              <a:t>Information dissemination, such as status of client’s home area, re-entry instructions, available community recovery programs, FEMA registration or Red Cross recovery programs will be delivered to clients through multiple modalities including, but not limited to text or email. </a:t>
            </a:r>
          </a:p>
        </p:txBody>
      </p:sp>
      <p:sp>
        <p:nvSpPr>
          <p:cNvPr id="4" name="Slide Number Placeholder 3">
            <a:extLst>
              <a:ext uri="{FF2B5EF4-FFF2-40B4-BE49-F238E27FC236}">
                <a16:creationId xmlns:a16="http://schemas.microsoft.com/office/drawing/2014/main" id="{8C73A06B-C6AE-4413-BCE7-806B8BE09F7F}"/>
              </a:ext>
            </a:extLst>
          </p:cNvPr>
          <p:cNvSpPr>
            <a:spLocks noGrp="1"/>
          </p:cNvSpPr>
          <p:nvPr>
            <p:ph type="sldNum" sz="quarter" idx="12"/>
          </p:nvPr>
        </p:nvSpPr>
        <p:spPr/>
        <p:txBody>
          <a:bodyPr/>
          <a:lstStyle/>
          <a:p>
            <a:fld id="{40D68374-D3CE-43C2-A4C1-D0C5CE619EEF}" type="slidenum">
              <a:rPr lang="en-US" smtClean="0"/>
              <a:pPr/>
              <a:t>8</a:t>
            </a:fld>
            <a:endParaRPr lang="en-US" dirty="0"/>
          </a:p>
        </p:txBody>
      </p:sp>
    </p:spTree>
    <p:extLst>
      <p:ext uri="{BB962C8B-B14F-4D97-AF65-F5344CB8AC3E}">
        <p14:creationId xmlns:p14="http://schemas.microsoft.com/office/powerpoint/2010/main" val="412911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54B4F-8BD7-44B8-944A-F0CAB9B04C29}"/>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E23F7D39-E50E-4D1D-8E32-13EF979A70BF}"/>
              </a:ext>
            </a:extLst>
          </p:cNvPr>
          <p:cNvSpPr>
            <a:spLocks noGrp="1"/>
          </p:cNvSpPr>
          <p:nvPr>
            <p:ph idx="1"/>
          </p:nvPr>
        </p:nvSpPr>
        <p:spPr/>
        <p:txBody>
          <a:bodyPr/>
          <a:lstStyle/>
          <a:p>
            <a:r>
              <a:rPr lang="en-US" b="1" dirty="0"/>
              <a:t>Geographic location of hotels</a:t>
            </a:r>
            <a:r>
              <a:rPr lang="en-US" dirty="0"/>
              <a:t>: In order to acquire the needed hotel rooms the location of hotels might be widespread. </a:t>
            </a:r>
          </a:p>
          <a:p>
            <a:r>
              <a:rPr lang="en-US" b="1" dirty="0"/>
              <a:t>Isolation of clients: </a:t>
            </a:r>
            <a:r>
              <a:rPr lang="en-US" dirty="0"/>
              <a:t>Clients will need to be more proactive in their own recovery journey to notify Red Cross of their needs. </a:t>
            </a:r>
          </a:p>
          <a:p>
            <a:r>
              <a:rPr lang="en-US" b="1" dirty="0"/>
              <a:t>High touch environment: </a:t>
            </a:r>
            <a:r>
              <a:rPr lang="en-US" dirty="0"/>
              <a:t>Clients are contacted multiple times for different reasons by responders. Casework, Disaster Health Services, Disaster Mental Health may contact the household primary contact multiple times. This can create a Big Brother environment and cause resentment by the household. </a:t>
            </a:r>
          </a:p>
          <a:p>
            <a:r>
              <a:rPr lang="en-US" b="1" dirty="0"/>
              <a:t>COVID-19 Environment: </a:t>
            </a:r>
            <a:r>
              <a:rPr lang="en-US" dirty="0"/>
              <a:t>Skinny staffing is a reality. Non-compliance of wearing masks creates fear both for clients and responders. </a:t>
            </a:r>
            <a:endParaRPr lang="en-US" b="1" dirty="0"/>
          </a:p>
        </p:txBody>
      </p:sp>
      <p:sp>
        <p:nvSpPr>
          <p:cNvPr id="4" name="Slide Number Placeholder 3">
            <a:extLst>
              <a:ext uri="{FF2B5EF4-FFF2-40B4-BE49-F238E27FC236}">
                <a16:creationId xmlns:a16="http://schemas.microsoft.com/office/drawing/2014/main" id="{63075BAE-9652-47B4-842D-AD9180F98457}"/>
              </a:ext>
            </a:extLst>
          </p:cNvPr>
          <p:cNvSpPr>
            <a:spLocks noGrp="1"/>
          </p:cNvSpPr>
          <p:nvPr>
            <p:ph type="sldNum" sz="quarter" idx="12"/>
          </p:nvPr>
        </p:nvSpPr>
        <p:spPr/>
        <p:txBody>
          <a:bodyPr/>
          <a:lstStyle/>
          <a:p>
            <a:fld id="{40D68374-D3CE-43C2-A4C1-D0C5CE619EEF}" type="slidenum">
              <a:rPr lang="en-US" smtClean="0"/>
              <a:pPr/>
              <a:t>9</a:t>
            </a:fld>
            <a:endParaRPr lang="en-US" dirty="0"/>
          </a:p>
        </p:txBody>
      </p:sp>
    </p:spTree>
    <p:extLst>
      <p:ext uri="{BB962C8B-B14F-4D97-AF65-F5344CB8AC3E}">
        <p14:creationId xmlns:p14="http://schemas.microsoft.com/office/powerpoint/2010/main" val="370630329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6D6E70"/>
      </a:dk2>
      <a:lt2>
        <a:srgbClr val="D7D7D8"/>
      </a:lt2>
      <a:accent1>
        <a:srgbClr val="ED1B2E"/>
      </a:accent1>
      <a:accent2>
        <a:srgbClr val="9F9FA3"/>
      </a:accent2>
      <a:accent3>
        <a:srgbClr val="E2D7AC"/>
      </a:accent3>
      <a:accent4>
        <a:srgbClr val="B4A996"/>
      </a:accent4>
      <a:accent5>
        <a:srgbClr val="ECB731"/>
      </a:accent5>
      <a:accent6>
        <a:srgbClr val="8EC06C"/>
      </a:accent6>
      <a:hlink>
        <a:srgbClr val="004B79"/>
      </a:hlink>
      <a:folHlink>
        <a:srgbClr val="7F181B"/>
      </a:folHlink>
    </a:clrScheme>
    <a:fontScheme name="ARC">
      <a:majorFont>
        <a:latin typeface="Akzidenz-Grotesk Std Med"/>
        <a:ea typeface=""/>
        <a:cs typeface=""/>
      </a:majorFont>
      <a:minorFont>
        <a:latin typeface="Akzidenz-Grotesk Std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C1E9D580D34E48AF7E8073994EB66C" ma:contentTypeVersion="14" ma:contentTypeDescription="Create a new document." ma:contentTypeScope="" ma:versionID="67fc9c81eb907d216bc75cce959a1ba1">
  <xsd:schema xmlns:xsd="http://www.w3.org/2001/XMLSchema" xmlns:xs="http://www.w3.org/2001/XMLSchema" xmlns:p="http://schemas.microsoft.com/office/2006/metadata/properties" xmlns:ns1="http://schemas.microsoft.com/sharepoint/v3" xmlns:ns3="d4ab58bc-4523-4b18-954d-d51a7ec1ad67" xmlns:ns4="e7a30589-f41c-4027-bf1b-e2ca720143e6" targetNamespace="http://schemas.microsoft.com/office/2006/metadata/properties" ma:root="true" ma:fieldsID="b337316d17613aab8a08087581e96ea9" ns1:_="" ns3:_="" ns4:_="">
    <xsd:import namespace="http://schemas.microsoft.com/sharepoint/v3"/>
    <xsd:import namespace="d4ab58bc-4523-4b18-954d-d51a7ec1ad67"/>
    <xsd:import namespace="e7a30589-f41c-4027-bf1b-e2ca720143e6"/>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Tags" minOccurs="0"/>
                <xsd:element ref="ns3:MediaServiceOCR"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ab58bc-4523-4b18-954d-d51a7ec1ad6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a30589-f41c-4027-bf1b-e2ca720143e6"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27A6E5C-E688-41C1-8A52-08D5FF486D4D}">
  <ds:schemaRefs>
    <ds:schemaRef ds:uri="http://schemas.microsoft.com/sharepoint/v3/contenttype/forms"/>
  </ds:schemaRefs>
</ds:datastoreItem>
</file>

<file path=customXml/itemProps2.xml><?xml version="1.0" encoding="utf-8"?>
<ds:datastoreItem xmlns:ds="http://schemas.openxmlformats.org/officeDocument/2006/customXml" ds:itemID="{3C4B9425-F934-4D81-80CA-FA7279B7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4ab58bc-4523-4b18-954d-d51a7ec1ad67"/>
    <ds:schemaRef ds:uri="e7a30589-f41c-4027-bf1b-e2ca720143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C8D9DF-6AD4-4E39-8BE3-A6A2935B7500}">
  <ds:schemaRef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purl.org/dc/dcmitype/"/>
    <ds:schemaRef ds:uri="d4ab58bc-4523-4b18-954d-d51a7ec1ad67"/>
    <ds:schemaRef ds:uri="e7a30589-f41c-4027-bf1b-e2ca720143e6"/>
    <ds:schemaRef ds:uri="http://schemas.microsoft.com/office/infopath/2007/PartnerControls"/>
    <ds:schemaRef ds:uri="http://schemas.microsoft.com/sharepoint/v3"/>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5628</TotalTime>
  <Words>1513</Words>
  <Application>Microsoft Office PowerPoint</Application>
  <PresentationFormat>Widescreen</PresentationFormat>
  <Paragraphs>217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Akzidenz-Grotesk Std Med</vt:lpstr>
      <vt:lpstr>Akzidenz-Grotesk Std Regular</vt:lpstr>
      <vt:lpstr>Arial</vt:lpstr>
      <vt:lpstr>Verdana</vt:lpstr>
      <vt:lpstr>1_Office Theme</vt:lpstr>
      <vt:lpstr>American Red Cross Updates for the COVID-19 Environment  </vt:lpstr>
      <vt:lpstr>Mission of the American Red Cross</vt:lpstr>
      <vt:lpstr>Red Cross Response in a COVID-19 Environment</vt:lpstr>
      <vt:lpstr>Non-Congregate Sheltering I</vt:lpstr>
      <vt:lpstr>Non-Congregate Sheltering II</vt:lpstr>
      <vt:lpstr>Non-congregate Sheltering III</vt:lpstr>
      <vt:lpstr>Non-congregate services provided</vt:lpstr>
      <vt:lpstr>Non-congregate services</vt:lpstr>
      <vt:lpstr>Challenges</vt:lpstr>
      <vt:lpstr>Lessons Learned Already I</vt:lpstr>
      <vt:lpstr>Lessons Learned Already II</vt:lpstr>
      <vt:lpstr>Lessons Learned Already III</vt:lpstr>
      <vt:lpstr>Congregate Sheltering</vt:lpstr>
      <vt:lpstr>PowerPoint Presentation</vt:lpstr>
      <vt:lpstr>Staffing</vt:lpstr>
      <vt:lpstr>PowerPoint Presentation</vt:lpstr>
      <vt:lpstr>Signage</vt:lpstr>
      <vt:lpstr>Challenges</vt:lpstr>
      <vt:lpstr>Lessons Learned Already</vt:lpstr>
      <vt:lpstr>Responder Health I</vt:lpstr>
      <vt:lpstr>Responder Health II</vt:lpstr>
      <vt:lpstr>What Hasn’t Changed? </vt:lpstr>
      <vt:lpstr>We are all in this TOGETHER</vt:lpstr>
      <vt:lpstr>Mary Casey-Lockyer MHS,BSN,RN,CCRN Mary.CaseyLockyer@redcross.org Red Cross Disaster Health Services Program Lead for National Headquarters.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Red Cross Updates for the COVID-19 Environment  </dc:title>
  <dc:creator>Lockyer, Mary</dc:creator>
  <cp:lastModifiedBy>Gabriel Navarrette</cp:lastModifiedBy>
  <cp:revision>5</cp:revision>
  <dcterms:created xsi:type="dcterms:W3CDTF">2020-07-20T21:35:57Z</dcterms:created>
  <dcterms:modified xsi:type="dcterms:W3CDTF">2020-10-07T22:12:12Z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0x010100D8C1E9D580D34E48AF7E8073994EB66C</vt:lpwstr>
  </property>
</Properties>
</file>